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90" r:id="rId3"/>
    <p:sldId id="291" r:id="rId4"/>
    <p:sldId id="277" r:id="rId5"/>
    <p:sldId id="278" r:id="rId6"/>
    <p:sldId id="279" r:id="rId7"/>
    <p:sldId id="280" r:id="rId8"/>
    <p:sldId id="281" r:id="rId9"/>
    <p:sldId id="282" r:id="rId10"/>
    <p:sldId id="263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75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9397"/>
    <a:srgbClr val="D0232A"/>
    <a:srgbClr val="C0DBF2"/>
    <a:srgbClr val="0DA3FF"/>
    <a:srgbClr val="231F20"/>
    <a:srgbClr val="89BCE6"/>
    <a:srgbClr val="03539F"/>
    <a:srgbClr val="0076BD"/>
    <a:srgbClr val="FFC1C1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5" d="100"/>
          <a:sy n="65" d="100"/>
        </p:scale>
        <p:origin x="-1304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3F4DFCE-46C0-4E05-A1FD-C15B390211EE}" type="datetimeFigureOut">
              <a:rPr lang="en-US" smtClean="0"/>
              <a:pPr/>
              <a:t>3/8/2013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5179D38-2C8A-49DD-A3F1-1826005C01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47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85372" indent="-302066"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08265" indent="-241653"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91571" indent="-241653"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74878" indent="-241653"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0419F53-C9F8-4571-9129-425C80895C57}" type="slidenum">
              <a:rPr lang="en-US" sz="1300">
                <a:solidFill>
                  <a:prstClr val="black"/>
                </a:solidFill>
              </a:rPr>
              <a:pPr/>
              <a:t>1</a:t>
            </a:fld>
            <a:endParaRPr lang="en-US" sz="130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E42EC-AB27-4EB0-AAE5-E17EC7CAB4D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0" fontAlgn="base" hangingPunct="0">
              <a:spcAft>
                <a:spcPct val="0"/>
              </a:spcAft>
            </a:pPr>
            <a:fld id="{E32440DD-F868-43D9-81E5-156D3042DD86}" type="slidenum">
              <a:rPr lang="en-US" sz="1300">
                <a:solidFill>
                  <a:prstClr val="black"/>
                </a:solidFill>
                <a:latin typeface="Times" pitchFamily="-96" charset="0"/>
                <a:ea typeface="Osaka" pitchFamily="-124" charset="-128"/>
              </a:rPr>
              <a:pPr algn="r" eaLnBrk="0" fontAlgn="base" hangingPunct="0">
                <a:spcAft>
                  <a:spcPct val="0"/>
                </a:spcAft>
              </a:pPr>
              <a:t>2</a:t>
            </a:fld>
            <a:endParaRPr lang="en-US" sz="1300">
              <a:solidFill>
                <a:prstClr val="black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500"/>
              <a:t>The same subject is shown, with eyes closed before learning TM, and then 3 months later during TM practice.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79D38-2C8A-49DD-A3F1-1826005C01B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7B174-2F63-4E4B-AF8A-985CE03F07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7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EF8E4-2F78-46A6-A103-66FA95D2EE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48AB0-5C4F-4ADF-A617-B9FC42D4F2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936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267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86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06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53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4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775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395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72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06964-C545-4DF5-827F-98CC657A8A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80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58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77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46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9ED95-B308-4253-A07E-CED3458EB61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5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D32B5-10FA-410C-9C3A-998FCF9B28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8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ADAF9-A022-49BA-9FCC-067777D10D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8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CE405-0DB6-4502-8D97-DB3C5E9A21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3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6933F-72C7-4F54-AC82-C77387EE0E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FB04D-1FF6-4AD0-BBEC-0B9190507A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7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BE050-E64B-4BA4-B26D-DDBD963CD6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53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E248D6D-22A2-4864-A2A1-2413F7332CC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8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DE1EC-D228-4B23-BA6E-5B2DE41032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A0E5-3ACA-4D7B-B47B-3A3D1140F6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2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100013" y="141288"/>
            <a:ext cx="8893175" cy="3175"/>
          </a:xfrm>
          <a:prstGeom prst="line">
            <a:avLst/>
          </a:prstGeom>
          <a:noFill/>
          <a:ln w="76200" cmpd="tri">
            <a:solidFill>
              <a:srgbClr val="F6CA4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V="1">
            <a:off x="125413" y="6707188"/>
            <a:ext cx="8918575" cy="25400"/>
          </a:xfrm>
          <a:prstGeom prst="line">
            <a:avLst/>
          </a:prstGeom>
          <a:noFill/>
          <a:ln w="76200" cmpd="tri">
            <a:solidFill>
              <a:srgbClr val="F6CA4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7172" name="Picture 4" descr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4521200" y="555625"/>
            <a:ext cx="900113" cy="900113"/>
          </a:xfrm>
          <a:prstGeom prst="ellipse">
            <a:avLst/>
          </a:prstGeom>
          <a:noFill/>
          <a:ln w="57150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1905000" y="381000"/>
            <a:ext cx="6629400" cy="1054100"/>
          </a:xfrm>
          <a:custGeom>
            <a:avLst/>
            <a:gdLst>
              <a:gd name="T0" fmla="*/ 0 w 4320"/>
              <a:gd name="T1" fmla="*/ 762000 h 664"/>
              <a:gd name="T2" fmla="*/ 294640 w 4320"/>
              <a:gd name="T3" fmla="*/ 914400 h 664"/>
              <a:gd name="T4" fmla="*/ 1252220 w 4320"/>
              <a:gd name="T5" fmla="*/ 0 h 664"/>
              <a:gd name="T6" fmla="*/ 2209800 w 4320"/>
              <a:gd name="T7" fmla="*/ 914400 h 664"/>
              <a:gd name="T8" fmla="*/ 3314700 w 4320"/>
              <a:gd name="T9" fmla="*/ 0 h 664"/>
              <a:gd name="T10" fmla="*/ 4345940 w 4320"/>
              <a:gd name="T11" fmla="*/ 914400 h 664"/>
              <a:gd name="T12" fmla="*/ 5450840 w 4320"/>
              <a:gd name="T13" fmla="*/ 0 h 664"/>
              <a:gd name="T14" fmla="*/ 6334760 w 4320"/>
              <a:gd name="T15" fmla="*/ 914400 h 664"/>
              <a:gd name="T16" fmla="*/ 6629400 w 4320"/>
              <a:gd name="T17" fmla="*/ 838200 h 6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320" h="664">
                <a:moveTo>
                  <a:pt x="0" y="480"/>
                </a:moveTo>
                <a:cubicBezTo>
                  <a:pt x="28" y="568"/>
                  <a:pt x="56" y="656"/>
                  <a:pt x="192" y="576"/>
                </a:cubicBezTo>
                <a:cubicBezTo>
                  <a:pt x="328" y="496"/>
                  <a:pt x="608" y="0"/>
                  <a:pt x="816" y="0"/>
                </a:cubicBezTo>
                <a:cubicBezTo>
                  <a:pt x="1024" y="0"/>
                  <a:pt x="1216" y="576"/>
                  <a:pt x="1440" y="576"/>
                </a:cubicBezTo>
                <a:cubicBezTo>
                  <a:pt x="1664" y="576"/>
                  <a:pt x="1928" y="0"/>
                  <a:pt x="2160" y="0"/>
                </a:cubicBezTo>
                <a:cubicBezTo>
                  <a:pt x="2392" y="0"/>
                  <a:pt x="2600" y="576"/>
                  <a:pt x="2832" y="576"/>
                </a:cubicBezTo>
                <a:cubicBezTo>
                  <a:pt x="3064" y="576"/>
                  <a:pt x="3336" y="0"/>
                  <a:pt x="3552" y="0"/>
                </a:cubicBezTo>
                <a:cubicBezTo>
                  <a:pt x="3768" y="0"/>
                  <a:pt x="4000" y="488"/>
                  <a:pt x="4128" y="576"/>
                </a:cubicBezTo>
                <a:cubicBezTo>
                  <a:pt x="4256" y="664"/>
                  <a:pt x="4288" y="596"/>
                  <a:pt x="4320" y="528"/>
                </a:cubicBezTo>
              </a:path>
            </a:pathLst>
          </a:custGeom>
          <a:noFill/>
          <a:ln w="57150" cmpd="sng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177" name="AutoShape 9"/>
          <p:cNvCxnSpPr>
            <a:cxnSpLocks noChangeShapeType="1"/>
          </p:cNvCxnSpPr>
          <p:nvPr/>
        </p:nvCxnSpPr>
        <p:spPr bwMode="auto">
          <a:xfrm>
            <a:off x="736600" y="1447800"/>
            <a:ext cx="7658100" cy="23813"/>
          </a:xfrm>
          <a:prstGeom prst="straightConnector1">
            <a:avLst/>
          </a:prstGeom>
          <a:noFill/>
          <a:ln w="28575">
            <a:solidFill>
              <a:srgbClr val="A3B6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4632325" y="1506538"/>
            <a:ext cx="685800" cy="685800"/>
          </a:xfrm>
          <a:prstGeom prst="ellipse">
            <a:avLst/>
          </a:prstGeom>
          <a:noFill/>
          <a:ln w="57150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4725988" y="2236788"/>
            <a:ext cx="500062" cy="500062"/>
          </a:xfrm>
          <a:prstGeom prst="ellipse">
            <a:avLst/>
          </a:prstGeom>
          <a:noFill/>
          <a:ln w="57150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4803775" y="2747963"/>
            <a:ext cx="354013" cy="341312"/>
          </a:xfrm>
          <a:prstGeom prst="ellipse">
            <a:avLst/>
          </a:prstGeom>
          <a:noFill/>
          <a:ln w="57150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4899025" y="3135313"/>
            <a:ext cx="185738" cy="173037"/>
          </a:xfrm>
          <a:prstGeom prst="ellipse">
            <a:avLst/>
          </a:prstGeom>
          <a:noFill/>
          <a:ln w="57150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4937125" y="3357563"/>
            <a:ext cx="115888" cy="115887"/>
          </a:xfrm>
          <a:prstGeom prst="ellipse">
            <a:avLst/>
          </a:prstGeom>
          <a:noFill/>
          <a:ln w="57150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4956175" y="3522663"/>
            <a:ext cx="74613" cy="79375"/>
          </a:xfrm>
          <a:prstGeom prst="ellipse">
            <a:avLst/>
          </a:prstGeom>
          <a:noFill/>
          <a:ln w="57150">
            <a:solidFill>
              <a:srgbClr val="A3B6D3">
                <a:alpha val="7490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184" name="AutoShape 16"/>
          <p:cNvCxnSpPr>
            <a:cxnSpLocks noChangeShapeType="1"/>
          </p:cNvCxnSpPr>
          <p:nvPr/>
        </p:nvCxnSpPr>
        <p:spPr bwMode="auto">
          <a:xfrm>
            <a:off x="781050" y="406400"/>
            <a:ext cx="7613650" cy="1588"/>
          </a:xfrm>
          <a:prstGeom prst="straightConnector1">
            <a:avLst/>
          </a:prstGeom>
          <a:noFill/>
          <a:ln w="28575">
            <a:solidFill>
              <a:srgbClr val="A3B6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3637756"/>
            <a:ext cx="9144000" cy="3220244"/>
          </a:xfrm>
          <a:prstGeom prst="rect">
            <a:avLst/>
          </a:prstGeom>
          <a:gradFill rotWithShape="0">
            <a:gsLst>
              <a:gs pos="0">
                <a:srgbClr val="2C98D0"/>
              </a:gs>
              <a:gs pos="100000">
                <a:srgbClr val="0F84D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 dirty="0">
              <a:solidFill>
                <a:prstClr val="black"/>
              </a:solidFill>
              <a:latin typeface="Times" pitchFamily="-96" charset="0"/>
              <a:ea typeface="Osaka" pitchFamily="-96" charset="-128"/>
            </a:endParaRPr>
          </a:p>
        </p:txBody>
      </p:sp>
      <p:sp>
        <p:nvSpPr>
          <p:cNvPr id="7186" name="Rectangle 28"/>
          <p:cNvSpPr>
            <a:spLocks noChangeArrowheads="1"/>
          </p:cNvSpPr>
          <p:nvPr/>
        </p:nvSpPr>
        <p:spPr bwMode="auto">
          <a:xfrm>
            <a:off x="1811454" y="477445"/>
            <a:ext cx="593396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Meditation Practices that Involve Contemplation and/or Concentration, e.g., Visualization, Guided Imagery, and Mindful Focusing, etc.</a:t>
            </a:r>
            <a:endParaRPr lang="en-US" b="1" dirty="0">
              <a:solidFill>
                <a:srgbClr val="FF0000"/>
              </a:solidFill>
              <a:latin typeface="Gill Sans" pitchFamily="100" charset="0"/>
              <a:ea typeface="Osaka" pitchFamily="-96" charset="-128"/>
            </a:endParaRPr>
          </a:p>
        </p:txBody>
      </p:sp>
      <p:cxnSp>
        <p:nvCxnSpPr>
          <p:cNvPr id="7188" name="AutoShape 30"/>
          <p:cNvCxnSpPr>
            <a:cxnSpLocks noChangeShapeType="1"/>
          </p:cNvCxnSpPr>
          <p:nvPr/>
        </p:nvCxnSpPr>
        <p:spPr bwMode="auto">
          <a:xfrm>
            <a:off x="673100" y="3632200"/>
            <a:ext cx="7823200" cy="11113"/>
          </a:xfrm>
          <a:prstGeom prst="straightConnector1">
            <a:avLst/>
          </a:prstGeom>
          <a:noFill/>
          <a:ln w="28575">
            <a:solidFill>
              <a:srgbClr val="A3B6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9" name="AutoShape 31"/>
          <p:cNvSpPr>
            <a:spLocks noChangeArrowheads="1"/>
          </p:cNvSpPr>
          <p:nvPr/>
        </p:nvSpPr>
        <p:spPr bwMode="auto">
          <a:xfrm>
            <a:off x="736600" y="381000"/>
            <a:ext cx="1041400" cy="10541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B223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628650" y="663575"/>
            <a:ext cx="1168400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38100" dist="25399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300" b="1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Active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300" b="1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Mind</a:t>
            </a:r>
          </a:p>
        </p:txBody>
      </p:sp>
      <p:sp>
        <p:nvSpPr>
          <p:cNvPr id="20513" name="AutoShape 33"/>
          <p:cNvSpPr>
            <a:spLocks noChangeArrowheads="1"/>
          </p:cNvSpPr>
          <p:nvPr/>
        </p:nvSpPr>
        <p:spPr bwMode="auto">
          <a:xfrm>
            <a:off x="945270" y="1547246"/>
            <a:ext cx="685800" cy="2085976"/>
          </a:xfrm>
          <a:prstGeom prst="downArrow">
            <a:avLst>
              <a:gd name="adj1" fmla="val 50000"/>
              <a:gd name="adj2" fmla="val 73148"/>
            </a:avLst>
          </a:prstGeom>
          <a:gradFill rotWithShape="0">
            <a:gsLst>
              <a:gs pos="0">
                <a:srgbClr val="96C8FF"/>
              </a:gs>
              <a:gs pos="100000">
                <a:srgbClr val="6AAFF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>
              <a:solidFill>
                <a:srgbClr val="63A0E0"/>
              </a:solidFill>
              <a:latin typeface="Times" pitchFamily="-96" charset="0"/>
              <a:ea typeface="Osaka" pitchFamily="-96" charset="-128"/>
            </a:endParaRP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 rot="5400000">
            <a:off x="246172" y="2357186"/>
            <a:ext cx="2083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800" b="1" dirty="0" smtClean="0">
                <a:solidFill>
                  <a:srgbClr val="053BA3"/>
                </a:solidFill>
                <a:latin typeface="Verdana" pitchFamily="34" charset="0"/>
                <a:ea typeface="Osaka" pitchFamily="-96" charset="-128"/>
              </a:rPr>
              <a:t>Transcending</a:t>
            </a:r>
            <a:endParaRPr lang="en-US" sz="1600" b="1" dirty="0">
              <a:solidFill>
                <a:srgbClr val="053BA3"/>
              </a:solidFill>
              <a:latin typeface="Verdana" pitchFamily="34" charset="0"/>
              <a:ea typeface="Osaka" pitchFamily="-96" charset="-128"/>
            </a:endParaRPr>
          </a:p>
        </p:txBody>
      </p:sp>
      <p:sp>
        <p:nvSpPr>
          <p:cNvPr id="20515" name="AutoShape 35"/>
          <p:cNvSpPr>
            <a:spLocks noChangeArrowheads="1"/>
          </p:cNvSpPr>
          <p:nvPr/>
        </p:nvSpPr>
        <p:spPr bwMode="auto">
          <a:xfrm rot="-10794630">
            <a:off x="7732713" y="403225"/>
            <a:ext cx="865187" cy="1066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B223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7745413" y="687388"/>
            <a:ext cx="9525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38100" dist="25399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Waking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State</a:t>
            </a:r>
          </a:p>
        </p:txBody>
      </p:sp>
      <p:sp>
        <p:nvSpPr>
          <p:cNvPr id="7197" name="AutoShape 39"/>
          <p:cNvSpPr>
            <a:spLocks noChangeArrowheads="1"/>
          </p:cNvSpPr>
          <p:nvPr/>
        </p:nvSpPr>
        <p:spPr bwMode="auto">
          <a:xfrm>
            <a:off x="6273800" y="1587500"/>
            <a:ext cx="2032000" cy="2019300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96C8FF"/>
              </a:gs>
              <a:gs pos="100000">
                <a:srgbClr val="6AAFF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>
              <a:solidFill>
                <a:srgbClr val="63A0E0"/>
              </a:solidFill>
              <a:latin typeface="Times" pitchFamily="-96" charset="0"/>
              <a:ea typeface="Osaka" pitchFamily="-96" charset="-128"/>
            </a:endParaRPr>
          </a:p>
        </p:txBody>
      </p:sp>
      <p:sp>
        <p:nvSpPr>
          <p:cNvPr id="20527" name="Oval 47"/>
          <p:cNvSpPr>
            <a:spLocks noChangeArrowheads="1"/>
          </p:cNvSpPr>
          <p:nvPr/>
        </p:nvSpPr>
        <p:spPr bwMode="auto">
          <a:xfrm>
            <a:off x="4635500" y="1508125"/>
            <a:ext cx="685800" cy="685800"/>
          </a:xfrm>
          <a:prstGeom prst="ellipse">
            <a:avLst/>
          </a:prstGeom>
          <a:noFill/>
          <a:ln w="57150">
            <a:solidFill>
              <a:srgbClr val="0F84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28" name="Oval 48"/>
          <p:cNvSpPr>
            <a:spLocks noChangeArrowheads="1"/>
          </p:cNvSpPr>
          <p:nvPr/>
        </p:nvSpPr>
        <p:spPr bwMode="auto">
          <a:xfrm>
            <a:off x="4727575" y="2238375"/>
            <a:ext cx="500063" cy="500063"/>
          </a:xfrm>
          <a:prstGeom prst="ellipse">
            <a:avLst/>
          </a:prstGeom>
          <a:noFill/>
          <a:ln w="57150">
            <a:solidFill>
              <a:srgbClr val="0F84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29" name="Oval 49"/>
          <p:cNvSpPr>
            <a:spLocks noChangeArrowheads="1"/>
          </p:cNvSpPr>
          <p:nvPr/>
        </p:nvSpPr>
        <p:spPr bwMode="auto">
          <a:xfrm>
            <a:off x="4803775" y="2749550"/>
            <a:ext cx="354013" cy="341313"/>
          </a:xfrm>
          <a:prstGeom prst="ellipse">
            <a:avLst/>
          </a:prstGeom>
          <a:noFill/>
          <a:ln w="57150">
            <a:solidFill>
              <a:srgbClr val="0F84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30" name="Oval 50"/>
          <p:cNvSpPr>
            <a:spLocks noChangeArrowheads="1"/>
          </p:cNvSpPr>
          <p:nvPr/>
        </p:nvSpPr>
        <p:spPr bwMode="auto">
          <a:xfrm>
            <a:off x="4899025" y="3136900"/>
            <a:ext cx="185738" cy="173038"/>
          </a:xfrm>
          <a:prstGeom prst="ellipse">
            <a:avLst/>
          </a:prstGeom>
          <a:noFill/>
          <a:ln w="57150">
            <a:solidFill>
              <a:srgbClr val="0F84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31" name="Oval 51"/>
          <p:cNvSpPr>
            <a:spLocks noChangeArrowheads="1"/>
          </p:cNvSpPr>
          <p:nvPr/>
        </p:nvSpPr>
        <p:spPr bwMode="auto">
          <a:xfrm>
            <a:off x="4953000" y="3524250"/>
            <a:ext cx="80963" cy="79375"/>
          </a:xfrm>
          <a:prstGeom prst="ellipse">
            <a:avLst/>
          </a:prstGeom>
          <a:noFill/>
          <a:ln w="57150">
            <a:solidFill>
              <a:srgbClr val="0F84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32" name="Oval 52"/>
          <p:cNvSpPr>
            <a:spLocks noChangeArrowheads="1"/>
          </p:cNvSpPr>
          <p:nvPr/>
        </p:nvSpPr>
        <p:spPr bwMode="auto">
          <a:xfrm>
            <a:off x="4933950" y="3359150"/>
            <a:ext cx="115888" cy="115888"/>
          </a:xfrm>
          <a:prstGeom prst="ellipse">
            <a:avLst/>
          </a:prstGeom>
          <a:noFill/>
          <a:ln w="57150">
            <a:solidFill>
              <a:srgbClr val="0F84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205" name="Text Box 55"/>
          <p:cNvSpPr txBox="1">
            <a:spLocks noChangeArrowheads="1"/>
          </p:cNvSpPr>
          <p:nvPr/>
        </p:nvSpPr>
        <p:spPr bwMode="auto">
          <a:xfrm>
            <a:off x="259556" y="3636674"/>
            <a:ext cx="8612188" cy="255454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53BA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3200" i="1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Transcendental Consciousness</a:t>
            </a:r>
          </a:p>
          <a:p>
            <a:pPr algn="ctr"/>
            <a:r>
              <a:rPr lang="en-US" sz="2800" i="1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4</a:t>
            </a:r>
            <a:r>
              <a:rPr lang="en-US" sz="2800" i="1" baseline="30000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th</a:t>
            </a:r>
            <a:r>
              <a:rPr lang="en-US" sz="2800" i="1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 </a:t>
            </a:r>
            <a:r>
              <a:rPr lang="en-US" sz="2800" i="1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State </a:t>
            </a:r>
            <a:r>
              <a:rPr lang="en-US" sz="2800" b="1" dirty="0" smtClean="0">
                <a:solidFill>
                  <a:prstClr val="white"/>
                </a:solidFill>
              </a:rPr>
              <a:t>— </a:t>
            </a:r>
            <a:r>
              <a:rPr lang="en-US" sz="2800" i="1" dirty="0" smtClean="0">
                <a:solidFill>
                  <a:prstClr val="white"/>
                </a:solidFill>
                <a:latin typeface="Gill Sans" pitchFamily="100" charset="0"/>
                <a:ea typeface="Osaka" pitchFamily="-96" charset="-128"/>
              </a:rPr>
              <a:t>Bliss </a:t>
            </a:r>
            <a:endParaRPr lang="en-US" sz="2800" i="1" dirty="0" smtClean="0">
              <a:solidFill>
                <a:prstClr val="white"/>
              </a:solidFill>
              <a:latin typeface="Gill Sans" pitchFamily="100" charset="0"/>
              <a:ea typeface="Osaka" pitchFamily="-96" charset="-128"/>
            </a:endParaRPr>
          </a:p>
          <a:p>
            <a:pPr algn="ctr"/>
            <a:r>
              <a:rPr lang="en-US" sz="2000" b="1" dirty="0" err="1" smtClean="0">
                <a:solidFill>
                  <a:prstClr val="white"/>
                </a:solidFill>
              </a:rPr>
              <a:t>Laozi</a:t>
            </a:r>
            <a:r>
              <a:rPr lang="en-US" sz="2000" b="1" dirty="0" smtClean="0">
                <a:solidFill>
                  <a:prstClr val="white"/>
                </a:solidFill>
              </a:rPr>
              <a:t>—the </a:t>
            </a:r>
            <a:r>
              <a:rPr lang="en-US" sz="2000" b="1" i="1" dirty="0" smtClean="0">
                <a:solidFill>
                  <a:prstClr val="white"/>
                </a:solidFill>
              </a:rPr>
              <a:t>Tao</a:t>
            </a:r>
          </a:p>
          <a:p>
            <a:pPr algn="ctr"/>
            <a:r>
              <a:rPr lang="en-US" sz="2000" b="1" dirty="0" smtClean="0">
                <a:solidFill>
                  <a:prstClr val="white"/>
                </a:solidFill>
              </a:rPr>
              <a:t>Plato—</a:t>
            </a:r>
            <a:r>
              <a:rPr lang="en-US" sz="2000" b="1" i="1" dirty="0" smtClean="0">
                <a:solidFill>
                  <a:prstClr val="white"/>
                </a:solidFill>
              </a:rPr>
              <a:t>the </a:t>
            </a:r>
            <a:r>
              <a:rPr lang="en-US" sz="2000" b="1" i="1" dirty="0">
                <a:solidFill>
                  <a:prstClr val="white"/>
                </a:solidFill>
              </a:rPr>
              <a:t>Good, the </a:t>
            </a:r>
            <a:r>
              <a:rPr lang="en-US" sz="2000" b="1" i="1" dirty="0" smtClean="0">
                <a:solidFill>
                  <a:prstClr val="white"/>
                </a:solidFill>
              </a:rPr>
              <a:t>One,</a:t>
            </a:r>
            <a:r>
              <a:rPr lang="en-US" sz="2000" b="1" dirty="0">
                <a:solidFill>
                  <a:prstClr val="white"/>
                </a:solidFill>
              </a:rPr>
              <a:t> </a:t>
            </a:r>
            <a:r>
              <a:rPr lang="en-US" sz="2000" b="1" i="1" dirty="0" smtClean="0">
                <a:solidFill>
                  <a:prstClr val="white"/>
                </a:solidFill>
              </a:rPr>
              <a:t>the Beautiful</a:t>
            </a:r>
          </a:p>
          <a:p>
            <a:pPr algn="ctr"/>
            <a:r>
              <a:rPr lang="en-US" sz="2000" b="1" dirty="0" smtClean="0">
                <a:solidFill>
                  <a:prstClr val="white"/>
                </a:solidFill>
              </a:rPr>
              <a:t>Plotinus—the </a:t>
            </a:r>
            <a:r>
              <a:rPr lang="en-US" sz="2000" b="1" i="1" dirty="0" smtClean="0">
                <a:solidFill>
                  <a:prstClr val="white"/>
                </a:solidFill>
              </a:rPr>
              <a:t>Infinite</a:t>
            </a:r>
            <a:endParaRPr lang="en-US" sz="2000" b="1" dirty="0" smtClean="0">
              <a:solidFill>
                <a:prstClr val="white"/>
              </a:solidFill>
            </a:endParaRPr>
          </a:p>
          <a:p>
            <a:pPr algn="ctr"/>
            <a:r>
              <a:rPr lang="en-US" sz="2000" b="1" dirty="0" smtClean="0">
                <a:solidFill>
                  <a:prstClr val="white"/>
                </a:solidFill>
              </a:rPr>
              <a:t>Christianity—</a:t>
            </a:r>
            <a:r>
              <a:rPr lang="en-US" sz="2000" b="1" i="1" dirty="0" smtClean="0">
                <a:solidFill>
                  <a:prstClr val="white"/>
                </a:solidFill>
              </a:rPr>
              <a:t>the </a:t>
            </a:r>
            <a:r>
              <a:rPr lang="en-US" sz="2000" b="1" i="1" dirty="0">
                <a:solidFill>
                  <a:prstClr val="white"/>
                </a:solidFill>
              </a:rPr>
              <a:t>K</a:t>
            </a:r>
            <a:r>
              <a:rPr lang="en-US" sz="2000" b="1" i="1" dirty="0" smtClean="0">
                <a:solidFill>
                  <a:prstClr val="white"/>
                </a:solidFill>
              </a:rPr>
              <a:t>ingdom </a:t>
            </a:r>
            <a:r>
              <a:rPr lang="en-US" sz="2000" b="1" i="1" dirty="0">
                <a:solidFill>
                  <a:prstClr val="white"/>
                </a:solidFill>
              </a:rPr>
              <a:t>of </a:t>
            </a:r>
            <a:r>
              <a:rPr lang="en-US" sz="2000" b="1" i="1" dirty="0" smtClean="0">
                <a:solidFill>
                  <a:prstClr val="white"/>
                </a:solidFill>
              </a:rPr>
              <a:t>Heaven Within</a:t>
            </a:r>
          </a:p>
          <a:p>
            <a:pPr algn="ctr"/>
            <a:r>
              <a:rPr lang="en-US" sz="2000" b="1" dirty="0" smtClean="0">
                <a:solidFill>
                  <a:prstClr val="white"/>
                </a:solidFill>
              </a:rPr>
              <a:t>Ralph </a:t>
            </a:r>
            <a:r>
              <a:rPr lang="en-US" sz="2000" b="1" dirty="0">
                <a:solidFill>
                  <a:prstClr val="white"/>
                </a:solidFill>
              </a:rPr>
              <a:t>Waldo </a:t>
            </a:r>
            <a:r>
              <a:rPr lang="en-US" sz="2000" b="1" dirty="0" smtClean="0">
                <a:solidFill>
                  <a:prstClr val="white"/>
                </a:solidFill>
              </a:rPr>
              <a:t>Emerson— </a:t>
            </a:r>
            <a:r>
              <a:rPr lang="en-US" sz="2000" b="1" i="1" dirty="0" smtClean="0">
                <a:solidFill>
                  <a:prstClr val="white"/>
                </a:solidFill>
              </a:rPr>
              <a:t>the </a:t>
            </a:r>
            <a:r>
              <a:rPr lang="en-US" sz="2000" b="1" i="1" dirty="0" err="1" smtClean="0">
                <a:solidFill>
                  <a:prstClr val="white"/>
                </a:solidFill>
              </a:rPr>
              <a:t>Oversoul</a:t>
            </a:r>
            <a:endParaRPr lang="en-US" sz="2000" b="1" i="1" dirty="0" smtClean="0">
              <a:solidFill>
                <a:prstClr val="white"/>
              </a:solidFill>
            </a:endParaRPr>
          </a:p>
        </p:txBody>
      </p:sp>
      <p:sp>
        <p:nvSpPr>
          <p:cNvPr id="7206" name="Rectangle 56"/>
          <p:cNvSpPr>
            <a:spLocks noChangeArrowheads="1"/>
          </p:cNvSpPr>
          <p:nvPr/>
        </p:nvSpPr>
        <p:spPr bwMode="auto">
          <a:xfrm>
            <a:off x="1574800" y="2232025"/>
            <a:ext cx="2667000" cy="600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B9B9B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rgbClr val="252673"/>
                </a:solidFill>
                <a:latin typeface="Gill Sans" pitchFamily="100" charset="0"/>
                <a:ea typeface="Osaka" pitchFamily="-96" charset="-128"/>
              </a:rPr>
              <a:t>Transcendental Meditation</a:t>
            </a:r>
            <a:endParaRPr lang="en-US" sz="3200" b="1" dirty="0">
              <a:solidFill>
                <a:srgbClr val="252673"/>
              </a:solidFill>
              <a:latin typeface="Gill Sans" pitchFamily="100" charset="0"/>
              <a:ea typeface="Osaka" pitchFamily="-96" charset="-128"/>
            </a:endParaRPr>
          </a:p>
        </p:txBody>
      </p:sp>
      <p:sp>
        <p:nvSpPr>
          <p:cNvPr id="7207" name="Line 57"/>
          <p:cNvSpPr>
            <a:spLocks noChangeShapeType="1"/>
          </p:cNvSpPr>
          <p:nvPr/>
        </p:nvSpPr>
        <p:spPr bwMode="auto">
          <a:xfrm rot="-10767490" flipH="1" flipV="1">
            <a:off x="2894013" y="1357313"/>
            <a:ext cx="3175" cy="857250"/>
          </a:xfrm>
          <a:prstGeom prst="line">
            <a:avLst/>
          </a:prstGeom>
          <a:noFill/>
          <a:ln w="50800">
            <a:solidFill>
              <a:srgbClr val="638EC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208" name="Line 58"/>
          <p:cNvSpPr>
            <a:spLocks noChangeShapeType="1"/>
          </p:cNvSpPr>
          <p:nvPr/>
        </p:nvSpPr>
        <p:spPr bwMode="auto">
          <a:xfrm flipH="1">
            <a:off x="2881313" y="2921000"/>
            <a:ext cx="7937" cy="676275"/>
          </a:xfrm>
          <a:prstGeom prst="line">
            <a:avLst/>
          </a:prstGeom>
          <a:noFill/>
          <a:ln w="50800">
            <a:solidFill>
              <a:srgbClr val="638EC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39" name="Rectangle 59"/>
          <p:cNvSpPr>
            <a:spLocks noChangeArrowheads="1"/>
          </p:cNvSpPr>
          <p:nvPr/>
        </p:nvSpPr>
        <p:spPr bwMode="auto">
          <a:xfrm>
            <a:off x="6413500" y="1593850"/>
            <a:ext cx="1752600" cy="492125"/>
          </a:xfrm>
          <a:prstGeom prst="rect">
            <a:avLst/>
          </a:prstGeom>
          <a:noFill/>
          <a:ln>
            <a:noFill/>
          </a:ln>
          <a:effectLst>
            <a:outerShdw blurRad="38100" dist="25399" dir="2700000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rgbClr val="053BA3"/>
                </a:solidFill>
                <a:latin typeface="Gill Sans" pitchFamily="100" charset="0"/>
                <a:ea typeface="Osaka" pitchFamily="-96" charset="-128"/>
              </a:rPr>
              <a:t>Deep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rgbClr val="053BA3"/>
                </a:solidFill>
                <a:latin typeface="Gill Sans" pitchFamily="100" charset="0"/>
                <a:ea typeface="Osaka" pitchFamily="-96" charset="-128"/>
              </a:rPr>
              <a:t>Relaxation</a:t>
            </a:r>
          </a:p>
        </p:txBody>
      </p:sp>
      <p:sp>
        <p:nvSpPr>
          <p:cNvPr id="7210" name="Line 60"/>
          <p:cNvSpPr>
            <a:spLocks noChangeShapeType="1"/>
          </p:cNvSpPr>
          <p:nvPr/>
        </p:nvSpPr>
        <p:spPr bwMode="auto">
          <a:xfrm>
            <a:off x="7239000" y="2044700"/>
            <a:ext cx="0" cy="241300"/>
          </a:xfrm>
          <a:prstGeom prst="line">
            <a:avLst/>
          </a:prstGeom>
          <a:noFill/>
          <a:ln w="12700">
            <a:solidFill>
              <a:srgbClr val="053BA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211" name="Line 61"/>
          <p:cNvSpPr>
            <a:spLocks noChangeShapeType="1"/>
          </p:cNvSpPr>
          <p:nvPr/>
        </p:nvSpPr>
        <p:spPr bwMode="auto">
          <a:xfrm>
            <a:off x="7239000" y="2708275"/>
            <a:ext cx="0" cy="241300"/>
          </a:xfrm>
          <a:prstGeom prst="line">
            <a:avLst/>
          </a:prstGeom>
          <a:noFill/>
          <a:ln w="12700">
            <a:solidFill>
              <a:srgbClr val="053BA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6413500" y="2921000"/>
            <a:ext cx="1752600" cy="492125"/>
          </a:xfrm>
          <a:prstGeom prst="rect">
            <a:avLst/>
          </a:prstGeom>
          <a:noFill/>
          <a:ln>
            <a:noFill/>
          </a:ln>
          <a:effectLst>
            <a:outerShdw blurRad="38100" dist="25399" dir="2700000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400" b="1">
                <a:solidFill>
                  <a:srgbClr val="053BA3"/>
                </a:solidFill>
                <a:latin typeface="Gill Sans" pitchFamily="100" charset="0"/>
                <a:ea typeface="Osaka" pitchFamily="-96" charset="-128"/>
              </a:rPr>
              <a:t>Restful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400" b="1">
                <a:solidFill>
                  <a:srgbClr val="053BA3"/>
                </a:solidFill>
                <a:latin typeface="Gill Sans" pitchFamily="100" charset="0"/>
                <a:ea typeface="Osaka" pitchFamily="-96" charset="-128"/>
              </a:rPr>
              <a:t>Alertness</a:t>
            </a:r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6400800" y="2260600"/>
            <a:ext cx="1752600" cy="492125"/>
          </a:xfrm>
          <a:prstGeom prst="rect">
            <a:avLst/>
          </a:prstGeom>
          <a:noFill/>
          <a:ln>
            <a:noFill/>
          </a:ln>
          <a:effectLst>
            <a:outerShdw blurRad="38100" dist="25399" dir="2700000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rgbClr val="053BA3"/>
                </a:solidFill>
                <a:latin typeface="Gill Sans" pitchFamily="100" charset="0"/>
                <a:ea typeface="Osaka" pitchFamily="-96" charset="-128"/>
              </a:rPr>
              <a:t>EEG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rgbClr val="053BA3"/>
                </a:solidFill>
                <a:latin typeface="Gill Sans" pitchFamily="100" charset="0"/>
                <a:ea typeface="Osaka" pitchFamily="-96" charset="-128"/>
              </a:rPr>
              <a:t>Coherence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1189728"/>
      </p:ext>
    </p:extLst>
  </p:cSld>
  <p:clrMapOvr>
    <a:masterClrMapping/>
  </p:clrMapOvr>
  <p:transition advTm="1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04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4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04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  <p:bldP spid="20497" grpId="0" animBg="1"/>
      <p:bldP spid="20513" grpId="0" animBg="1"/>
      <p:bldP spid="20514" grpId="0"/>
      <p:bldP spid="20515" grpId="0" animBg="1"/>
      <p:bldP spid="20527" grpId="0" animBg="1"/>
      <p:bldP spid="20528" grpId="0" animBg="1"/>
      <p:bldP spid="20529" grpId="0" animBg="1"/>
      <p:bldP spid="20530" grpId="0" animBg="1"/>
      <p:bldP spid="20531" grpId="0" animBg="1"/>
      <p:bldP spid="205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Increased Physiological Relaxation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32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41042" y="4925568"/>
            <a:ext cx="566928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93598" y="3186684"/>
            <a:ext cx="34777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41042" y="259080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41042" y="373380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3833241" y="23241"/>
            <a:ext cx="457200" cy="345871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 rot="5400000">
            <a:off x="2728342" y="1661541"/>
            <a:ext cx="457200" cy="1248917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200" y="16118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1915" y="1828800"/>
            <a:ext cx="1688539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Plasma Lactate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6382" y="541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Effect Size (Standard Deviations)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237812" y="151567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09216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 rot="5400000">
            <a:off x="3414141" y="1585341"/>
            <a:ext cx="457200" cy="262051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rot="5400000">
            <a:off x="2423541" y="3109341"/>
            <a:ext cx="457200" cy="639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 rot="5400000">
            <a:off x="4442841" y="1699641"/>
            <a:ext cx="457200" cy="467791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 rot="5400000">
            <a:off x="2614041" y="4061841"/>
            <a:ext cx="457200" cy="1020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5975" y="2999232"/>
            <a:ext cx="1844479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Respiration Rate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35364" y="4191000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Basal GSR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28676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38023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47751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57479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67207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76935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51632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0.2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48912" y="5105400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0.4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5336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0.6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6040" y="5105400"/>
            <a:ext cx="59740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0.8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22464" y="5105400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1.0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 rot="5400000">
            <a:off x="6667500" y="1409700"/>
            <a:ext cx="457200" cy="685800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 rot="5400000">
            <a:off x="6667500" y="1943100"/>
            <a:ext cx="457200" cy="685800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15200" y="21452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Rest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" y="5874603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Dillbeck, M., and Orme-Johnson, D. (1987). </a:t>
            </a:r>
            <a:r>
              <a:rPr lang="en-US" sz="1600" i="1" dirty="0" smtClean="0">
                <a:latin typeface="Adobe Caslon Pro" pitchFamily="18" charset="0"/>
              </a:rPr>
              <a:t>American Psychologist</a:t>
            </a:r>
            <a:r>
              <a:rPr lang="en-US" sz="1600" dirty="0" smtClean="0">
                <a:latin typeface="Adobe Caslon Pro" pitchFamily="18" charset="0"/>
              </a:rPr>
              <a:t>, </a:t>
            </a:r>
            <a:r>
              <a:rPr lang="en-US" sz="1600" i="1" dirty="0" smtClean="0">
                <a:latin typeface="Adobe Caslon Pro" pitchFamily="18" charset="0"/>
              </a:rPr>
              <a:t>42</a:t>
            </a:r>
            <a:r>
              <a:rPr lang="en-US" sz="1600" dirty="0" smtClean="0">
                <a:latin typeface="Adobe Caslon Pro" pitchFamily="18" charset="0"/>
              </a:rPr>
              <a:t>, 879–881.</a:t>
            </a: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Effectiveness in Reducing Trait Anxiety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146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28850" y="4925568"/>
            <a:ext cx="566928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81406" y="3186684"/>
            <a:ext cx="34777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4651629" y="-807339"/>
            <a:ext cx="320040" cy="498271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 rot="5400000">
            <a:off x="3280029" y="945261"/>
            <a:ext cx="320040" cy="22395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2274" y="1524000"/>
            <a:ext cx="1458348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4190" y="541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Effect Size (Standard Deviations)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97024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rot="5400000">
            <a:off x="3280029" y="1326261"/>
            <a:ext cx="320040" cy="22395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62372" y="1927860"/>
            <a:ext cx="868250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Placebo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2077" y="2308860"/>
            <a:ext cx="1708545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Other Relaxation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274570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368040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465320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562600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659880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757160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3944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0.2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36720" y="5105400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0.4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144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0.6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03848" y="5105400"/>
            <a:ext cx="59740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0.8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10272" y="5105400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1.0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" y="5874603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hangingPunct="0"/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Eppley, K., Abrams, A., Shear, J. (1989). Differential effects of relaxation techniques on trait anxiety: a meta-analysis. </a:t>
            </a:r>
            <a:r>
              <a:rPr lang="en-US" sz="1600" i="1" dirty="0" smtClean="0">
                <a:latin typeface="Adobe Caslon Pro" pitchFamily="18" charset="0"/>
              </a:rPr>
              <a:t>Journal of Clinical Psychology,</a:t>
            </a:r>
            <a:r>
              <a:rPr lang="en-US" sz="1600" dirty="0" smtClean="0">
                <a:latin typeface="Adobe Caslon Pro" pitchFamily="18" charset="0"/>
              </a:rPr>
              <a:t> </a:t>
            </a:r>
            <a:r>
              <a:rPr lang="en-US" sz="1600" i="1" dirty="0" smtClean="0">
                <a:latin typeface="Adobe Caslon Pro" pitchFamily="18" charset="0"/>
              </a:rPr>
              <a:t>45</a:t>
            </a:r>
            <a:r>
              <a:rPr lang="en-US" sz="1600" dirty="0" smtClean="0">
                <a:latin typeface="Adobe Caslon Pro" pitchFamily="18" charset="0"/>
              </a:rPr>
              <a:t> (6): 957–974.</a:t>
            </a:r>
            <a:endParaRPr lang="en-US" sz="1600" dirty="0">
              <a:latin typeface="Adobe Caslon Pro" pitchFamily="18" charset="0"/>
            </a:endParaRP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 rot="5400000">
            <a:off x="3280029" y="1707261"/>
            <a:ext cx="320040" cy="22395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 rot="5400000">
            <a:off x="3165729" y="2187320"/>
            <a:ext cx="320040" cy="20109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 rot="5400000">
            <a:off x="3127629" y="2606420"/>
            <a:ext cx="320040" cy="19347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5" name="Rectangle 14"/>
          <p:cNvSpPr>
            <a:spLocks noChangeArrowheads="1"/>
          </p:cNvSpPr>
          <p:nvPr/>
        </p:nvSpPr>
        <p:spPr bwMode="auto">
          <a:xfrm rot="5400000">
            <a:off x="2975229" y="3139821"/>
            <a:ext cx="320040" cy="16299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6" name="Rectangle 14"/>
          <p:cNvSpPr>
            <a:spLocks noChangeArrowheads="1"/>
          </p:cNvSpPr>
          <p:nvPr/>
        </p:nvSpPr>
        <p:spPr bwMode="auto">
          <a:xfrm rot="5400000">
            <a:off x="2784729" y="3711321"/>
            <a:ext cx="320040" cy="12489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 rot="5400000">
            <a:off x="2090547" y="4663821"/>
            <a:ext cx="320040" cy="1059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8600" y="2689860"/>
            <a:ext cx="2002022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 Response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5914" y="3055619"/>
            <a:ext cx="1763047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Other Meditation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60247" y="3436619"/>
            <a:ext cx="670375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PMR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57866" y="3810000"/>
            <a:ext cx="1872756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EMG-Biofeedback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3567" y="4191000"/>
            <a:ext cx="1887055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Mantra Meditation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74198" y="4572000"/>
            <a:ext cx="1456424" cy="2743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Concentration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Increased Self-Actualization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42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40864" y="4925568"/>
            <a:ext cx="548640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69798" y="3262884"/>
            <a:ext cx="33253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4137660" y="-53340"/>
            <a:ext cx="685800" cy="4297680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 rot="5400000">
            <a:off x="2689479" y="2461640"/>
            <a:ext cx="685800" cy="1401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6382" y="541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Effect Size (Standard Deviations)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9216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rot="5400000">
            <a:off x="2674620" y="3543300"/>
            <a:ext cx="685800" cy="1371600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4229" y="2977633"/>
            <a:ext cx="1896225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Other Relaxation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1713" y="4044433"/>
            <a:ext cx="1958741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Other Meditation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28676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38023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47751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57479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67207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76935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51632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0.2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48912" y="5105400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0.4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5336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0.6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6040" y="5105400"/>
            <a:ext cx="59740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0.8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22464" y="5105400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1.0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" y="5874603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Alexander, C. N., Rainforth, M., &amp; Gelderloos, P. (1991). </a:t>
            </a:r>
            <a:r>
              <a:rPr lang="en-US" sz="1600" i="1" dirty="0" smtClean="0">
                <a:latin typeface="Adobe Caslon Pro" pitchFamily="18" charset="0"/>
              </a:rPr>
              <a:t>Journal of Social Behavior and Personality</a:t>
            </a:r>
            <a:r>
              <a:rPr lang="en-US" sz="1600" dirty="0" smtClean="0">
                <a:latin typeface="Adobe Caslon Pro" pitchFamily="18" charset="0"/>
              </a:rPr>
              <a:t>, </a:t>
            </a:r>
            <a:r>
              <a:rPr lang="en-US" sz="1600" i="1" dirty="0" smtClean="0">
                <a:latin typeface="Adobe Caslon Pro" pitchFamily="18" charset="0"/>
              </a:rPr>
              <a:t>6</a:t>
            </a:r>
            <a:r>
              <a:rPr lang="en-US" sz="1600" dirty="0" smtClean="0">
                <a:latin typeface="Adobe Caslon Pro" pitchFamily="18" charset="0"/>
              </a:rPr>
              <a:t>, 189–247.</a:t>
            </a:r>
            <a:endParaRPr lang="en-US" sz="1600" dirty="0">
              <a:latin typeface="Adobe Caslon Pro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3063" y="1910834"/>
            <a:ext cx="1617559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Effectiveness in Decreasing Alcohol Use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97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13432" y="4928616"/>
            <a:ext cx="56113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784098" y="3377184"/>
            <a:ext cx="30967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3658362" y="579120"/>
            <a:ext cx="457200" cy="3108960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 rot="5400000">
            <a:off x="3027426" y="1807987"/>
            <a:ext cx="457200" cy="184708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1595" y="1958078"/>
            <a:ext cx="1617559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6382" y="541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Effect Size (Standard Deviations)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9216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rot="5400000">
            <a:off x="2519934" y="2925080"/>
            <a:ext cx="457200" cy="832104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 rot="5400000">
            <a:off x="2295906" y="4368308"/>
            <a:ext cx="457200" cy="38404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6856" y="2556009"/>
            <a:ext cx="160229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Peer Influence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14400" y="3165610"/>
            <a:ext cx="134475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293443" y="498348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48995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58723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68451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78179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87907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51632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0.2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48912" y="5105400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0.4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5336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0.6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6040" y="5105400"/>
            <a:ext cx="59740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0.8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22464" y="5105400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1.0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" y="58746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dobe Caslon Pro" pitchFamily="18" charset="0"/>
              </a:rPr>
              <a:t>Alexander, C.N., Robinson, P., &amp; Rainforth, M. (1994). Treating and preventing alcohol, nicotine, and drug abuse through Transcendental Meditation: A review and statistical meta-analysis. </a:t>
            </a:r>
            <a:r>
              <a:rPr lang="en-US" sz="1600" i="1" dirty="0" smtClean="0">
                <a:latin typeface="Adobe Caslon Pro" pitchFamily="18" charset="0"/>
              </a:rPr>
              <a:t>Alcoholism Treatment Quarterly</a:t>
            </a:r>
            <a:r>
              <a:rPr lang="en-US" sz="1600" dirty="0" smtClean="0">
                <a:latin typeface="Adobe Caslon Pro" pitchFamily="18" charset="0"/>
              </a:rPr>
              <a:t>, </a:t>
            </a:r>
            <a:r>
              <a:rPr lang="en-US" sz="1600" i="1" dirty="0" smtClean="0">
                <a:latin typeface="Adobe Caslon Pro" pitchFamily="18" charset="0"/>
              </a:rPr>
              <a:t>11</a:t>
            </a:r>
            <a:r>
              <a:rPr lang="en-US" sz="1600" dirty="0" smtClean="0">
                <a:latin typeface="Adobe Caslon Pro" pitchFamily="18" charset="0"/>
              </a:rPr>
              <a:t>, 13–88.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3775209"/>
            <a:ext cx="164955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DUI Programs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0014" y="4276344"/>
            <a:ext cx="152914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Preventive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Education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 rot="5400000">
            <a:off x="2387346" y="3667268"/>
            <a:ext cx="457200" cy="56692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Effectiveness in Decreasing Drug Abuse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70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40864" y="4925568"/>
            <a:ext cx="548640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69798" y="3262884"/>
            <a:ext cx="33253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4261866" y="-176784"/>
            <a:ext cx="685800" cy="454456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 rot="5400000">
            <a:off x="3283458" y="1868423"/>
            <a:ext cx="685800" cy="2587752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6382" y="541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Effect Size (Standard Deviations)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9216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rot="5400000">
            <a:off x="2341626" y="3877056"/>
            <a:ext cx="685800" cy="70408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8156" y="2977633"/>
            <a:ext cx="1602298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Peer Influence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92496" y="3962400"/>
            <a:ext cx="1207958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Preventive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Education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28676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38023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47751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57479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67207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76935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51632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0.2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48912" y="5105400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0.4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5336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0.6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6040" y="5105400"/>
            <a:ext cx="59740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0.8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22464" y="5105400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1.0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" y="58746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dobe Caslon Pro" pitchFamily="18" charset="0"/>
              </a:rPr>
              <a:t>Alexander, C.N., Robinson, P., &amp; Rainforth, M. (1994). Treating and preventing alcohol, nicotine, and drug abuse through Transcendental Meditation: A review and statistical meta-analysis. </a:t>
            </a:r>
            <a:r>
              <a:rPr lang="en-US" sz="1600" i="1" dirty="0" smtClean="0">
                <a:latin typeface="Adobe Caslon Pro" pitchFamily="18" charset="0"/>
              </a:rPr>
              <a:t>Alcoholism Treatment Quarterly</a:t>
            </a:r>
            <a:r>
              <a:rPr lang="en-US" sz="1600" dirty="0" smtClean="0">
                <a:latin typeface="Adobe Caslon Pro" pitchFamily="18" charset="0"/>
              </a:rPr>
              <a:t>, </a:t>
            </a:r>
            <a:r>
              <a:rPr lang="en-US" sz="1600" i="1" dirty="0" smtClean="0">
                <a:latin typeface="Adobe Caslon Pro" pitchFamily="18" charset="0"/>
              </a:rPr>
              <a:t>11</a:t>
            </a:r>
            <a:r>
              <a:rPr lang="en-US" sz="1600" dirty="0" smtClean="0">
                <a:latin typeface="Adobe Caslon Pro" pitchFamily="18" charset="0"/>
              </a:rPr>
              <a:t>, 13–88.</a:t>
            </a:r>
            <a:endParaRPr lang="en-US" sz="1600" dirty="0">
              <a:latin typeface="Adobe Caslon Pro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2895" y="1910834"/>
            <a:ext cx="1617559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Effectiveness in Decreasing Cigarette Use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131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40864" y="4928616"/>
            <a:ext cx="55778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784098" y="3377184"/>
            <a:ext cx="30967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4531614" y="-294132"/>
            <a:ext cx="457200" cy="4855464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 rot="5400000">
            <a:off x="3182874" y="1652539"/>
            <a:ext cx="457200" cy="2157984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1595" y="1958078"/>
            <a:ext cx="1617559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6382" y="541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Effect Size (Standard Deviations)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9216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rot="5400000">
            <a:off x="2908554" y="2536460"/>
            <a:ext cx="457200" cy="1609344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 rot="5400000">
            <a:off x="2337054" y="4327160"/>
            <a:ext cx="457200" cy="466344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1000" y="2477869"/>
            <a:ext cx="187815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Unconventional</a:t>
            </a:r>
            <a:b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Treatment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4801" y="3087469"/>
            <a:ext cx="195435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Pharmacological</a:t>
            </a:r>
            <a:b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Treatment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293443" y="498348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48995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58723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68451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78179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879079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51632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0.2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48912" y="5105400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0.4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5336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0.6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6040" y="5105400"/>
            <a:ext cx="59740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0.8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22464" y="5105400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1.0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" y="58746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dobe Caslon Pro" pitchFamily="18" charset="0"/>
              </a:rPr>
              <a:t>Alexander, C.N., Robinson, P., &amp; Rainforth, M. (1994). Treating and preventing alcohol, nicotine, and drug abuse through Transcendental Meditation: A review and statistical meta-analysis. </a:t>
            </a:r>
            <a:r>
              <a:rPr lang="en-US" sz="1600" i="1" dirty="0" smtClean="0">
                <a:latin typeface="Adobe Caslon Pro" pitchFamily="18" charset="0"/>
              </a:rPr>
              <a:t>Alcoholism Treatment Quarterly</a:t>
            </a:r>
            <a:r>
              <a:rPr lang="en-US" sz="1600" dirty="0" smtClean="0">
                <a:latin typeface="Adobe Caslon Pro" pitchFamily="18" charset="0"/>
              </a:rPr>
              <a:t>, </a:t>
            </a:r>
            <a:r>
              <a:rPr lang="en-US" sz="1600" i="1" dirty="0" smtClean="0">
                <a:latin typeface="Adobe Caslon Pro" pitchFamily="18" charset="0"/>
              </a:rPr>
              <a:t>11</a:t>
            </a:r>
            <a:r>
              <a:rPr lang="en-US" sz="1600" dirty="0" smtClean="0">
                <a:latin typeface="Adobe Caslon Pro" pitchFamily="18" charset="0"/>
              </a:rPr>
              <a:t>, 13–88.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8600" y="3697069"/>
            <a:ext cx="203055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Individual</a:t>
            </a:r>
            <a:b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Counseling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1000" y="4431268"/>
            <a:ext cx="18781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Self-help Kits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 rot="5400000">
            <a:off x="2615946" y="3438668"/>
            <a:ext cx="457200" cy="102412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Improved Psychological Outcomes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51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40864" y="4925568"/>
            <a:ext cx="548640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69798" y="3262884"/>
            <a:ext cx="33253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3667506" y="417576"/>
            <a:ext cx="685800" cy="335584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 rot="5400000">
            <a:off x="3315462" y="1836419"/>
            <a:ext cx="685800" cy="2651760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6382" y="541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Effect Size (Standard Deviations)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9216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rot="5400000">
            <a:off x="2775966" y="3442716"/>
            <a:ext cx="685800" cy="157276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12729" y="2983468"/>
            <a:ext cx="587725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Zen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66976" y="3962400"/>
            <a:ext cx="1233478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Response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28676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38023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47751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57479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67207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769352" y="497433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51632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0.2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48912" y="5105400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0.4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5336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0.6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6040" y="5105400"/>
            <a:ext cx="59740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0.8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22464" y="5105400"/>
            <a:ext cx="5669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1.0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" y="58746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</a:t>
            </a:r>
            <a:r>
              <a:rPr lang="en-US" sz="1600" dirty="0" smtClean="0">
                <a:latin typeface="Adobe Caslon Pro" pitchFamily="18" charset="0"/>
              </a:rPr>
              <a:t>: Ferguson, P. C. An integrative meta-analysis of psychological studies investigating the treatment outcomes of meditation techniques. (1981). Doctoral thesis, School of Education, University of Colorado, Boulder, Colorado, U.S.A.</a:t>
            </a:r>
            <a:endParaRPr lang="en-US" sz="1600" dirty="0">
              <a:latin typeface="Adobe Caslon Pro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2895" y="1916668"/>
            <a:ext cx="1617559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14"/>
          <p:cNvSpPr>
            <a:spLocks noChangeArrowheads="1"/>
          </p:cNvSpPr>
          <p:nvPr/>
        </p:nvSpPr>
        <p:spPr bwMode="auto">
          <a:xfrm rot="10800000">
            <a:off x="2743200" y="3525162"/>
            <a:ext cx="365760" cy="894437"/>
          </a:xfrm>
          <a:prstGeom prst="rect">
            <a:avLst/>
          </a:prstGeom>
          <a:gradFill>
            <a:gsLst>
              <a:gs pos="0">
                <a:srgbClr val="0DA3FF"/>
              </a:gs>
              <a:gs pos="100000">
                <a:srgbClr val="C0DBF2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 rot="10800000">
            <a:off x="2286000" y="3525162"/>
            <a:ext cx="365760" cy="1447800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413" name="Text Box 127"/>
          <p:cNvSpPr txBox="1">
            <a:spLocks noChangeArrowheads="1"/>
          </p:cNvSpPr>
          <p:nvPr/>
        </p:nvSpPr>
        <p:spPr bwMode="auto">
          <a:xfrm>
            <a:off x="0" y="27432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9pPr>
          </a:lstStyle>
          <a:p>
            <a:pPr algn="ctr"/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Stress </a:t>
            </a:r>
            <a:r>
              <a:rPr lang="en-US" sz="2800" b="1" dirty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Reduction </a:t>
            </a:r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Programs in Patients</a:t>
            </a:r>
          </a:p>
          <a:p>
            <a:pPr algn="ctr"/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with </a:t>
            </a:r>
            <a:r>
              <a:rPr lang="en-US" sz="2800" b="1" dirty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High Blood </a:t>
            </a:r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Pressure</a:t>
            </a:r>
          </a:p>
          <a:p>
            <a:pPr algn="ctr"/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Meta-analysis of 17 Studies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7512801" y="3525162"/>
            <a:ext cx="365760" cy="402336"/>
          </a:xfrm>
          <a:prstGeom prst="rect">
            <a:avLst/>
          </a:prstGeom>
          <a:solidFill>
            <a:srgbClr val="ED93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3932206" y="3525162"/>
            <a:ext cx="365760" cy="439738"/>
          </a:xfrm>
          <a:prstGeom prst="rect">
            <a:avLst/>
          </a:prstGeom>
          <a:solidFill>
            <a:srgbClr val="ED93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08" name="Rectangle 21"/>
          <p:cNvSpPr>
            <a:spLocks noChangeArrowheads="1"/>
          </p:cNvSpPr>
          <p:nvPr/>
        </p:nvSpPr>
        <p:spPr bwMode="auto">
          <a:xfrm>
            <a:off x="5105400" y="3525162"/>
            <a:ext cx="365760" cy="623888"/>
          </a:xfrm>
          <a:prstGeom prst="rect">
            <a:avLst/>
          </a:prstGeom>
          <a:solidFill>
            <a:srgbClr val="ED93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17" name="Rectangle 30"/>
          <p:cNvSpPr>
            <a:spLocks noChangeArrowheads="1"/>
          </p:cNvSpPr>
          <p:nvPr/>
        </p:nvSpPr>
        <p:spPr bwMode="auto">
          <a:xfrm>
            <a:off x="6324600" y="2779037"/>
            <a:ext cx="365760" cy="749300"/>
          </a:xfrm>
          <a:prstGeom prst="rect">
            <a:avLst/>
          </a:prstGeom>
          <a:solidFill>
            <a:srgbClr val="ED93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35" name="Rectangle 48"/>
          <p:cNvSpPr>
            <a:spLocks noChangeArrowheads="1"/>
          </p:cNvSpPr>
          <p:nvPr/>
        </p:nvSpPr>
        <p:spPr bwMode="auto">
          <a:xfrm>
            <a:off x="7040361" y="3525162"/>
            <a:ext cx="365760" cy="722376"/>
          </a:xfrm>
          <a:prstGeom prst="rect">
            <a:avLst/>
          </a:prstGeom>
          <a:solidFill>
            <a:srgbClr val="D023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44" name="Rectangle 57"/>
          <p:cNvSpPr>
            <a:spLocks noChangeArrowheads="1"/>
          </p:cNvSpPr>
          <p:nvPr/>
        </p:nvSpPr>
        <p:spPr bwMode="auto">
          <a:xfrm>
            <a:off x="3482842" y="3525162"/>
            <a:ext cx="365760" cy="595313"/>
          </a:xfrm>
          <a:prstGeom prst="rect">
            <a:avLst/>
          </a:prstGeom>
          <a:solidFill>
            <a:srgbClr val="D023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53" name="Rectangle 66"/>
          <p:cNvSpPr>
            <a:spLocks noChangeArrowheads="1"/>
          </p:cNvSpPr>
          <p:nvPr/>
        </p:nvSpPr>
        <p:spPr bwMode="auto">
          <a:xfrm>
            <a:off x="4658858" y="3525162"/>
            <a:ext cx="365760" cy="252413"/>
          </a:xfrm>
          <a:prstGeom prst="rect">
            <a:avLst/>
          </a:prstGeom>
          <a:solidFill>
            <a:srgbClr val="D023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62" name="Rectangle 75"/>
          <p:cNvSpPr>
            <a:spLocks noChangeArrowheads="1"/>
          </p:cNvSpPr>
          <p:nvPr/>
        </p:nvSpPr>
        <p:spPr bwMode="auto">
          <a:xfrm>
            <a:off x="5861125" y="2183725"/>
            <a:ext cx="365760" cy="1341437"/>
          </a:xfrm>
          <a:prstGeom prst="rect">
            <a:avLst/>
          </a:prstGeom>
          <a:solidFill>
            <a:srgbClr val="D023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81" name="Line 94"/>
          <p:cNvSpPr>
            <a:spLocks noChangeShapeType="1"/>
          </p:cNvSpPr>
          <p:nvPr/>
        </p:nvSpPr>
        <p:spPr bwMode="auto">
          <a:xfrm flipV="1">
            <a:off x="2155548" y="1967826"/>
            <a:ext cx="1412" cy="3121025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82" name="Line 95"/>
          <p:cNvSpPr>
            <a:spLocks noChangeShapeType="1"/>
          </p:cNvSpPr>
          <p:nvPr/>
        </p:nvSpPr>
        <p:spPr bwMode="auto">
          <a:xfrm flipH="1">
            <a:off x="2070881" y="5088851"/>
            <a:ext cx="84667" cy="1587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83" name="Rectangle 96"/>
          <p:cNvSpPr>
            <a:spLocks noChangeArrowheads="1"/>
          </p:cNvSpPr>
          <p:nvPr/>
        </p:nvSpPr>
        <p:spPr bwMode="auto">
          <a:xfrm>
            <a:off x="1750560" y="4963437"/>
            <a:ext cx="195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-5</a:t>
            </a:r>
          </a:p>
        </p:txBody>
      </p:sp>
      <p:sp>
        <p:nvSpPr>
          <p:cNvPr id="12384" name="Line 97"/>
          <p:cNvSpPr>
            <a:spLocks noChangeShapeType="1"/>
          </p:cNvSpPr>
          <p:nvPr/>
        </p:nvSpPr>
        <p:spPr bwMode="auto">
          <a:xfrm flipH="1">
            <a:off x="2070881" y="4776112"/>
            <a:ext cx="84667" cy="1588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85" name="Rectangle 98"/>
          <p:cNvSpPr>
            <a:spLocks noChangeArrowheads="1"/>
          </p:cNvSpPr>
          <p:nvPr/>
        </p:nvSpPr>
        <p:spPr bwMode="auto">
          <a:xfrm>
            <a:off x="1750560" y="4652287"/>
            <a:ext cx="195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-4</a:t>
            </a:r>
          </a:p>
        </p:txBody>
      </p:sp>
      <p:sp>
        <p:nvSpPr>
          <p:cNvPr id="12386" name="Line 99"/>
          <p:cNvSpPr>
            <a:spLocks noChangeShapeType="1"/>
          </p:cNvSpPr>
          <p:nvPr/>
        </p:nvSpPr>
        <p:spPr bwMode="auto">
          <a:xfrm flipH="1">
            <a:off x="2070881" y="4464962"/>
            <a:ext cx="84667" cy="1588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87" name="Rectangle 100"/>
          <p:cNvSpPr>
            <a:spLocks noChangeArrowheads="1"/>
          </p:cNvSpPr>
          <p:nvPr/>
        </p:nvSpPr>
        <p:spPr bwMode="auto">
          <a:xfrm>
            <a:off x="1750560" y="4339551"/>
            <a:ext cx="195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-3</a:t>
            </a:r>
          </a:p>
        </p:txBody>
      </p:sp>
      <p:sp>
        <p:nvSpPr>
          <p:cNvPr id="12388" name="Line 101"/>
          <p:cNvSpPr>
            <a:spLocks noChangeShapeType="1"/>
          </p:cNvSpPr>
          <p:nvPr/>
        </p:nvSpPr>
        <p:spPr bwMode="auto">
          <a:xfrm flipH="1">
            <a:off x="2070881" y="4152226"/>
            <a:ext cx="84667" cy="1587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89" name="Rectangle 102"/>
          <p:cNvSpPr>
            <a:spLocks noChangeArrowheads="1"/>
          </p:cNvSpPr>
          <p:nvPr/>
        </p:nvSpPr>
        <p:spPr bwMode="auto">
          <a:xfrm>
            <a:off x="1750560" y="4028401"/>
            <a:ext cx="195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-2</a:t>
            </a:r>
          </a:p>
        </p:txBody>
      </p:sp>
      <p:sp>
        <p:nvSpPr>
          <p:cNvPr id="12390" name="Line 103"/>
          <p:cNvSpPr>
            <a:spLocks noChangeShapeType="1"/>
          </p:cNvSpPr>
          <p:nvPr/>
        </p:nvSpPr>
        <p:spPr bwMode="auto">
          <a:xfrm flipH="1">
            <a:off x="2070881" y="3841076"/>
            <a:ext cx="84667" cy="1587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91" name="Rectangle 104"/>
          <p:cNvSpPr>
            <a:spLocks noChangeArrowheads="1"/>
          </p:cNvSpPr>
          <p:nvPr/>
        </p:nvSpPr>
        <p:spPr bwMode="auto">
          <a:xfrm>
            <a:off x="1750560" y="3715662"/>
            <a:ext cx="195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-1</a:t>
            </a:r>
          </a:p>
        </p:txBody>
      </p:sp>
      <p:sp>
        <p:nvSpPr>
          <p:cNvPr id="12392" name="Line 105"/>
          <p:cNvSpPr>
            <a:spLocks noChangeShapeType="1"/>
          </p:cNvSpPr>
          <p:nvPr/>
        </p:nvSpPr>
        <p:spPr bwMode="auto">
          <a:xfrm flipH="1">
            <a:off x="2070881" y="3528337"/>
            <a:ext cx="84667" cy="1588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93" name="Rectangle 106"/>
          <p:cNvSpPr>
            <a:spLocks noChangeArrowheads="1"/>
          </p:cNvSpPr>
          <p:nvPr/>
        </p:nvSpPr>
        <p:spPr bwMode="auto">
          <a:xfrm>
            <a:off x="1823938" y="3402926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0</a:t>
            </a:r>
          </a:p>
        </p:txBody>
      </p:sp>
      <p:sp>
        <p:nvSpPr>
          <p:cNvPr id="12394" name="Line 107"/>
          <p:cNvSpPr>
            <a:spLocks noChangeShapeType="1"/>
          </p:cNvSpPr>
          <p:nvPr/>
        </p:nvSpPr>
        <p:spPr bwMode="auto">
          <a:xfrm flipH="1">
            <a:off x="2070881" y="3215601"/>
            <a:ext cx="84667" cy="1587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95" name="Rectangle 108"/>
          <p:cNvSpPr>
            <a:spLocks noChangeArrowheads="1"/>
          </p:cNvSpPr>
          <p:nvPr/>
        </p:nvSpPr>
        <p:spPr bwMode="auto">
          <a:xfrm>
            <a:off x="1823938" y="3091776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1</a:t>
            </a:r>
          </a:p>
        </p:txBody>
      </p:sp>
      <p:sp>
        <p:nvSpPr>
          <p:cNvPr id="12396" name="Line 109"/>
          <p:cNvSpPr>
            <a:spLocks noChangeShapeType="1"/>
          </p:cNvSpPr>
          <p:nvPr/>
        </p:nvSpPr>
        <p:spPr bwMode="auto">
          <a:xfrm flipH="1">
            <a:off x="2070881" y="2904451"/>
            <a:ext cx="84667" cy="1587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97" name="Rectangle 110"/>
          <p:cNvSpPr>
            <a:spLocks noChangeArrowheads="1"/>
          </p:cNvSpPr>
          <p:nvPr/>
        </p:nvSpPr>
        <p:spPr bwMode="auto">
          <a:xfrm>
            <a:off x="1823938" y="2779037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2</a:t>
            </a:r>
          </a:p>
        </p:txBody>
      </p:sp>
      <p:sp>
        <p:nvSpPr>
          <p:cNvPr id="12398" name="Line 111"/>
          <p:cNvSpPr>
            <a:spLocks noChangeShapeType="1"/>
          </p:cNvSpPr>
          <p:nvPr/>
        </p:nvSpPr>
        <p:spPr bwMode="auto">
          <a:xfrm flipH="1">
            <a:off x="2070881" y="2591712"/>
            <a:ext cx="84667" cy="1588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99" name="Rectangle 112"/>
          <p:cNvSpPr>
            <a:spLocks noChangeArrowheads="1"/>
          </p:cNvSpPr>
          <p:nvPr/>
        </p:nvSpPr>
        <p:spPr bwMode="auto">
          <a:xfrm>
            <a:off x="1823938" y="2467887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3</a:t>
            </a:r>
          </a:p>
        </p:txBody>
      </p:sp>
      <p:sp>
        <p:nvSpPr>
          <p:cNvPr id="12400" name="Line 113"/>
          <p:cNvSpPr>
            <a:spLocks noChangeShapeType="1"/>
          </p:cNvSpPr>
          <p:nvPr/>
        </p:nvSpPr>
        <p:spPr bwMode="auto">
          <a:xfrm flipH="1">
            <a:off x="2070881" y="2280562"/>
            <a:ext cx="84667" cy="1588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01" name="Rectangle 114"/>
          <p:cNvSpPr>
            <a:spLocks noChangeArrowheads="1"/>
          </p:cNvSpPr>
          <p:nvPr/>
        </p:nvSpPr>
        <p:spPr bwMode="auto">
          <a:xfrm>
            <a:off x="1823938" y="2155151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4</a:t>
            </a:r>
          </a:p>
        </p:txBody>
      </p:sp>
      <p:sp>
        <p:nvSpPr>
          <p:cNvPr id="12402" name="Line 115"/>
          <p:cNvSpPr>
            <a:spLocks noChangeShapeType="1"/>
          </p:cNvSpPr>
          <p:nvPr/>
        </p:nvSpPr>
        <p:spPr bwMode="auto">
          <a:xfrm flipH="1">
            <a:off x="2070881" y="1967826"/>
            <a:ext cx="84667" cy="1587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03" name="Rectangle 116"/>
          <p:cNvSpPr>
            <a:spLocks noChangeArrowheads="1"/>
          </p:cNvSpPr>
          <p:nvPr/>
        </p:nvSpPr>
        <p:spPr bwMode="auto">
          <a:xfrm>
            <a:off x="1823938" y="1842412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</a:rPr>
              <a:t>5</a:t>
            </a:r>
          </a:p>
        </p:txBody>
      </p:sp>
      <p:sp>
        <p:nvSpPr>
          <p:cNvPr id="12404" name="Rectangle 117"/>
          <p:cNvSpPr>
            <a:spLocks noChangeArrowheads="1"/>
          </p:cNvSpPr>
          <p:nvPr/>
        </p:nvSpPr>
        <p:spPr bwMode="auto">
          <a:xfrm>
            <a:off x="2279726" y="5181600"/>
            <a:ext cx="7527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</a:t>
            </a:r>
            <a:b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sz="14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405" name="Rectangle 118"/>
          <p:cNvSpPr>
            <a:spLocks noChangeArrowheads="1"/>
          </p:cNvSpPr>
          <p:nvPr/>
        </p:nvSpPr>
        <p:spPr bwMode="auto">
          <a:xfrm>
            <a:off x="3482843" y="4439562"/>
            <a:ext cx="8605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Progressive</a:t>
            </a:r>
          </a:p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Muscle</a:t>
            </a:r>
          </a:p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</a:p>
        </p:txBody>
      </p:sp>
      <p:sp>
        <p:nvSpPr>
          <p:cNvPr id="12406" name="Rectangle 119"/>
          <p:cNvSpPr>
            <a:spLocks noChangeArrowheads="1"/>
          </p:cNvSpPr>
          <p:nvPr/>
        </p:nvSpPr>
        <p:spPr bwMode="auto">
          <a:xfrm>
            <a:off x="4648200" y="4439562"/>
            <a:ext cx="94436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Simple</a:t>
            </a:r>
          </a:p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Biofeedback</a:t>
            </a:r>
          </a:p>
        </p:txBody>
      </p:sp>
      <p:sp>
        <p:nvSpPr>
          <p:cNvPr id="12407" name="Rectangle 120"/>
          <p:cNvSpPr>
            <a:spLocks noChangeArrowheads="1"/>
          </p:cNvSpPr>
          <p:nvPr/>
        </p:nvSpPr>
        <p:spPr bwMode="auto">
          <a:xfrm>
            <a:off x="5791200" y="4439562"/>
            <a:ext cx="9443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Relaxation-</a:t>
            </a:r>
            <a:endParaRPr lang="en-US" sz="14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Assisted</a:t>
            </a:r>
          </a:p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Biofeedback</a:t>
            </a:r>
          </a:p>
        </p:txBody>
      </p:sp>
      <p:sp>
        <p:nvSpPr>
          <p:cNvPr id="12408" name="Rectangle 121"/>
          <p:cNvSpPr>
            <a:spLocks noChangeArrowheads="1"/>
          </p:cNvSpPr>
          <p:nvPr/>
        </p:nvSpPr>
        <p:spPr bwMode="auto">
          <a:xfrm>
            <a:off x="6887961" y="4439562"/>
            <a:ext cx="11837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Stress</a:t>
            </a:r>
            <a:b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Management</a:t>
            </a:r>
            <a:endParaRPr lang="en-US" sz="14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  <a:p>
            <a:pPr algn="ctr"/>
            <a:r>
              <a:rPr lang="en-US" sz="14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sz="14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lus Relaxation</a:t>
            </a:r>
            <a:endParaRPr lang="en-US" sz="14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409" name="Rectangle 123"/>
          <p:cNvSpPr>
            <a:spLocks noChangeArrowheads="1"/>
          </p:cNvSpPr>
          <p:nvPr/>
        </p:nvSpPr>
        <p:spPr bwMode="auto">
          <a:xfrm>
            <a:off x="2281138" y="3258978"/>
            <a:ext cx="7357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</a:rPr>
              <a:t>  *      * *</a:t>
            </a:r>
            <a:endParaRPr lang="en-US" sz="1600" b="1" dirty="0">
              <a:solidFill>
                <a:srgbClr val="231F20"/>
              </a:solidFill>
              <a:latin typeface="Adobe Caslon Pro" pitchFamily="18" charset="0"/>
            </a:endParaRPr>
          </a:p>
        </p:txBody>
      </p:sp>
      <p:sp>
        <p:nvSpPr>
          <p:cNvPr id="12410" name="Rectangle 124"/>
          <p:cNvSpPr>
            <a:spLocks noChangeArrowheads="1"/>
          </p:cNvSpPr>
          <p:nvPr/>
        </p:nvSpPr>
        <p:spPr bwMode="auto">
          <a:xfrm rot="16200000">
            <a:off x="-276998" y="3366700"/>
            <a:ext cx="3352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Blood </a:t>
            </a: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Pressure Change Scores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414" name="Text Box 128"/>
          <p:cNvSpPr txBox="1">
            <a:spLocks noChangeArrowheads="1"/>
          </p:cNvSpPr>
          <p:nvPr/>
        </p:nvSpPr>
        <p:spPr bwMode="auto">
          <a:xfrm>
            <a:off x="2584526" y="1988402"/>
            <a:ext cx="20729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/>
              </a:defRPr>
            </a:lvl9pPr>
          </a:lstStyle>
          <a:p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 * </a:t>
            </a:r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  </a:t>
            </a:r>
            <a:r>
              <a:rPr lang="en-US" sz="1600" b="1" i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 </a:t>
            </a:r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= .0002</a:t>
            </a:r>
          </a:p>
          <a:p>
            <a:pPr>
              <a:buFontTx/>
              <a:buChar char="•"/>
            </a:pPr>
            <a:endParaRPr lang="en-US" sz="16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  <a:p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* *  </a:t>
            </a:r>
            <a:r>
              <a:rPr lang="en-US" sz="1600" b="1" i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sz="16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 </a:t>
            </a:r>
            <a:r>
              <a:rPr lang="en-US" sz="16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= .02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297668" y="3578319"/>
            <a:ext cx="369332" cy="38408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486674" y="3578319"/>
            <a:ext cx="369332" cy="38408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59868" y="3834044"/>
            <a:ext cx="369332" cy="38408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879068" y="3072044"/>
            <a:ext cx="369332" cy="38408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52029" y="3578319"/>
            <a:ext cx="369332" cy="38408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SBP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943874" y="3525162"/>
            <a:ext cx="369332" cy="4257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DBP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143284" y="3536641"/>
            <a:ext cx="369332" cy="4257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DBP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43281" y="3525162"/>
            <a:ext cx="369332" cy="4257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DBP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336268" y="3030366"/>
            <a:ext cx="369332" cy="4257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DBP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88920" y="3536641"/>
            <a:ext cx="369332" cy="4257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DBP</a:t>
            </a:r>
            <a:endParaRPr lang="en-US" sz="1200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380" name="Line 93"/>
          <p:cNvSpPr>
            <a:spLocks noChangeShapeType="1"/>
          </p:cNvSpPr>
          <p:nvPr/>
        </p:nvSpPr>
        <p:spPr bwMode="auto">
          <a:xfrm flipV="1">
            <a:off x="2155549" y="3525162"/>
            <a:ext cx="5762977" cy="3175"/>
          </a:xfrm>
          <a:prstGeom prst="line">
            <a:avLst/>
          </a:prstGeom>
          <a:noFill/>
          <a:ln w="158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495300" y="58746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Rainforth, M. V., Schneider, R. H., Nidich, S. I., Gaylord-King, C., Salerno, J. W., Anderson, J. W. (2007). Stress reduction programs in patients with elevated blood pressure: a systematic review and meta-analysis. </a:t>
            </a:r>
            <a:r>
              <a:rPr lang="en-US" sz="1600" i="1" dirty="0" smtClean="0">
                <a:latin typeface="Adobe Caslon Pro" pitchFamily="18" charset="0"/>
              </a:rPr>
              <a:t>Current Hypertension Reports,</a:t>
            </a:r>
            <a:r>
              <a:rPr lang="en-US" sz="1600" dirty="0" smtClean="0">
                <a:latin typeface="Adobe Caslon Pro" pitchFamily="18" charset="0"/>
              </a:rPr>
              <a:t> </a:t>
            </a:r>
            <a:r>
              <a:rPr lang="en-US" sz="1600" i="1" dirty="0" smtClean="0">
                <a:latin typeface="Adobe Caslon Pro" pitchFamily="18" charset="0"/>
              </a:rPr>
              <a:t>9 </a:t>
            </a:r>
            <a:r>
              <a:rPr lang="en-US" sz="1600" dirty="0" smtClean="0">
                <a:latin typeface="Adobe Caslon Pro" pitchFamily="18" charset="0"/>
              </a:rPr>
              <a:t>(6): 520–528.</a:t>
            </a:r>
            <a:endParaRPr lang="en-US" sz="16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0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RawEEGHi CO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998538"/>
            <a:ext cx="8458200" cy="4819650"/>
          </a:xfrm>
          <a:prstGeom prst="rect">
            <a:avLst/>
          </a:prstGeom>
          <a:noFill/>
          <a:ln w="38100">
            <a:solidFill>
              <a:srgbClr val="4F70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544513" y="1738313"/>
            <a:ext cx="1111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588982"/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3C5E5A"/>
                </a:solidFill>
                <a:ea typeface="Osaka" pitchFamily="-124" charset="-128"/>
              </a:rPr>
              <a:t>Front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444500" y="3567113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588982"/>
            </a:outerShdw>
          </a:effec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3C5E5A"/>
                </a:solidFill>
                <a:ea typeface="Osaka" pitchFamily="-124" charset="-128"/>
              </a:rPr>
              <a:t>Middle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457200" y="228600"/>
            <a:ext cx="845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46125" y="268288"/>
            <a:ext cx="717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o"/>
            </a:pPr>
            <a:endParaRPr lang="en-US" sz="2400" smtClean="0">
              <a:solidFill>
                <a:srgbClr val="000000"/>
              </a:solidFill>
              <a:ea typeface="Osaka" pitchFamily="-124" charset="-128"/>
            </a:endParaRPr>
          </a:p>
        </p:txBody>
      </p:sp>
      <p:pic>
        <p:nvPicPr>
          <p:cNvPr id="63496" name="Picture 8" descr="High COH Map2"/>
          <p:cNvPicPr>
            <a:picLocks noChangeAspect="1" noChangeArrowheads="1"/>
          </p:cNvPicPr>
          <p:nvPr/>
        </p:nvPicPr>
        <p:blipFill>
          <a:blip r:embed="rId4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90600"/>
            <a:ext cx="27686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7" name="Picture 9" descr="EC coheren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990600"/>
            <a:ext cx="28829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8" name="Picture 10" descr="COH map E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990600"/>
            <a:ext cx="2824163" cy="481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874713" y="5867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tx2"/>
                </a:solidFill>
                <a:ea typeface="Osaka" pitchFamily="-124" charset="-128"/>
              </a:rPr>
              <a:t>Eyes Open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6513513" y="5867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smtClean="0">
                <a:solidFill>
                  <a:schemeClr val="tx2"/>
                </a:solidFill>
                <a:ea typeface="Osaka" pitchFamily="-124" charset="-128"/>
              </a:rPr>
              <a:t>TM Practice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3694113" y="5867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smtClean="0">
                <a:solidFill>
                  <a:schemeClr val="tx2"/>
                </a:solidFill>
                <a:ea typeface="Osaka" pitchFamily="-124" charset="-128"/>
              </a:rPr>
              <a:t>Eyes Closed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3856038" y="5251450"/>
            <a:ext cx="1530350" cy="236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619875" y="5251450"/>
            <a:ext cx="1600200" cy="331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05" name="Oval 17"/>
          <p:cNvSpPr>
            <a:spLocks noChangeArrowheads="1"/>
          </p:cNvSpPr>
          <p:nvPr/>
        </p:nvSpPr>
        <p:spPr bwMode="auto">
          <a:xfrm>
            <a:off x="3048000" y="3429000"/>
            <a:ext cx="2286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3886200" y="5334000"/>
            <a:ext cx="3810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4965700" y="5095875"/>
            <a:ext cx="346075" cy="4095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3886200" y="5149850"/>
            <a:ext cx="381000" cy="3556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09" name="Oval 21"/>
          <p:cNvSpPr>
            <a:spLocks noChangeArrowheads="1"/>
          </p:cNvSpPr>
          <p:nvPr/>
        </p:nvSpPr>
        <p:spPr bwMode="auto">
          <a:xfrm>
            <a:off x="6632575" y="5299075"/>
            <a:ext cx="381000" cy="1841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10" name="Oval 22"/>
          <p:cNvSpPr>
            <a:spLocks noChangeArrowheads="1"/>
          </p:cNvSpPr>
          <p:nvPr/>
        </p:nvSpPr>
        <p:spPr bwMode="auto">
          <a:xfrm>
            <a:off x="6619875" y="5089525"/>
            <a:ext cx="454025" cy="5016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511" name="Oval 23"/>
          <p:cNvSpPr>
            <a:spLocks noChangeArrowheads="1"/>
          </p:cNvSpPr>
          <p:nvPr/>
        </p:nvSpPr>
        <p:spPr bwMode="auto">
          <a:xfrm>
            <a:off x="7734300" y="5076825"/>
            <a:ext cx="454025" cy="514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  <a:latin typeface="Times" pitchFamily="-96" charset="0"/>
              <a:ea typeface="Osaka" pitchFamily="-124" charset="-128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80275" y="152400"/>
            <a:ext cx="82296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Increased EEG Coherence</a:t>
            </a:r>
            <a:r>
              <a:rPr lang="en-US" sz="2800" b="1" dirty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2800" b="1" dirty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800" dirty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 through the </a:t>
            </a:r>
            <a:r>
              <a:rPr lang="en-US" sz="2800" i="1" dirty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Transcendental Meditation </a:t>
            </a:r>
            <a:r>
              <a:rPr lang="en-US" sz="2800" dirty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sz="2800" b="1" dirty="0" smtClean="0">
              <a:solidFill>
                <a:schemeClr val="tx2"/>
              </a:solidFill>
              <a:latin typeface="Gill Sans" pitchFamily="-124" charset="0"/>
              <a:ea typeface="Osaka" pitchFamily="-124" charset="-128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31775" y="6315075"/>
            <a:ext cx="85502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0" fontAlgn="base" hangingPunct="0">
              <a:lnSpc>
                <a:spcPct val="87000"/>
              </a:lnSpc>
              <a:spcAft>
                <a:spcPct val="0"/>
              </a:spcAft>
            </a:pPr>
            <a:r>
              <a:rPr kumimoji="1" lang="en-US" sz="1100" b="1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References: </a:t>
            </a:r>
            <a:r>
              <a:rPr kumimoji="1" lang="en-US" sz="1100" i="1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International Journal of Psychophysiology</a:t>
            </a:r>
            <a:r>
              <a:rPr kumimoji="1" lang="en-US" sz="1100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, 116, 1519-38 (2006); </a:t>
            </a:r>
            <a:r>
              <a:rPr kumimoji="1" lang="en-US" sz="1100" i="1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Biological Psychology</a:t>
            </a:r>
            <a:r>
              <a:rPr kumimoji="1" lang="en-US" sz="1100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, 61, 293-319 (2002); </a:t>
            </a:r>
            <a:r>
              <a:rPr kumimoji="1" lang="en-US" sz="1100" i="1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Consciousness and Cognition</a:t>
            </a:r>
            <a:r>
              <a:rPr kumimoji="1" lang="en-US" sz="1100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, 8(3), 302-18 (1999); </a:t>
            </a:r>
            <a:r>
              <a:rPr kumimoji="1" lang="en-US" sz="1100" i="1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Electroencephalography and Clinical Neurophysiology</a:t>
            </a:r>
            <a:r>
              <a:rPr kumimoji="1" lang="en-US" sz="1100" dirty="0" smtClean="0">
                <a:solidFill>
                  <a:schemeClr val="tx2"/>
                </a:solidFill>
                <a:latin typeface="Verdana" pitchFamily="34" charset="0"/>
                <a:ea typeface="MS Gothic" pitchFamily="49" charset="-128"/>
              </a:rPr>
              <a:t>, 35 (1973); </a:t>
            </a:r>
            <a:r>
              <a:rPr lang="en-US" sz="1200" i="1" dirty="0" smtClean="0">
                <a:solidFill>
                  <a:schemeClr val="tx2"/>
                </a:solidFill>
                <a:latin typeface="New York" charset="0"/>
                <a:ea typeface="Osaka" pitchFamily="-124" charset="-128"/>
              </a:rPr>
              <a:t>International Journal of Neuroscience </a:t>
            </a:r>
            <a:r>
              <a:rPr lang="en-US" sz="1200" dirty="0" smtClean="0">
                <a:solidFill>
                  <a:schemeClr val="tx2"/>
                </a:solidFill>
                <a:latin typeface="New York" charset="0"/>
                <a:ea typeface="Osaka" pitchFamily="-124" charset="-128"/>
              </a:rPr>
              <a:t>14: 147–151, 1981.</a:t>
            </a:r>
            <a:endParaRPr kumimoji="1" lang="en-US" sz="1100" dirty="0" smtClean="0">
              <a:solidFill>
                <a:schemeClr val="tx2"/>
              </a:solidFill>
              <a:latin typeface="Verdana" pitchFamily="34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397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19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Feeling Less Old</a:t>
            </a:r>
            <a:b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8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 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through the </a:t>
            </a:r>
            <a:r>
              <a:rPr lang="en-US" sz="2400" i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Transcendental Meditation 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sz="2400" b="1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56360" y="5382768"/>
            <a:ext cx="71018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8100" y="3973068"/>
            <a:ext cx="281940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56360" y="44683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56360" y="26395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56360" y="35539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52282" y="24954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52282" y="34098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4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2282" y="43242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3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52282" y="52386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2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820282" y="3858768"/>
            <a:ext cx="914400" cy="1504950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3657600" y="3617309"/>
            <a:ext cx="914400" cy="1746409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486400" y="3397758"/>
            <a:ext cx="914400" cy="1965960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7315200" y="2864358"/>
            <a:ext cx="914400" cy="2499360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12580" y="1981200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 &lt; .05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02869" y="3212437"/>
            <a:ext cx="114922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65800" y="3243072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Mindfulness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1600" y="2755237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Response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14032" y="2209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No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Treatment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-783428" y="3832355"/>
            <a:ext cx="2819811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Feeling Old Rating Scale *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776" y="5879592"/>
            <a:ext cx="8156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Alexander, C. N., Langer, E. J., Newman, R. I., Chandler, H. M., and Davies, J. L. (1989). Transcendental Meditation, mindfulness, and longevity: an experimental study with the elderly. </a:t>
            </a:r>
            <a:r>
              <a:rPr lang="en-US" sz="1600" i="1" dirty="0" smtClean="0">
                <a:latin typeface="Adobe Caslon Pro" pitchFamily="18" charset="0"/>
              </a:rPr>
              <a:t>Journal of Personality and Social Psychology,</a:t>
            </a:r>
            <a:r>
              <a:rPr lang="en-US" sz="1600" dirty="0" smtClean="0">
                <a:latin typeface="Adobe Caslon Pro" pitchFamily="18" charset="0"/>
              </a:rPr>
              <a:t> </a:t>
            </a:r>
            <a:r>
              <a:rPr lang="en-US" sz="1600" i="1" dirty="0" smtClean="0">
                <a:latin typeface="Adobe Caslon Pro" pitchFamily="18" charset="0"/>
              </a:rPr>
              <a:t>57</a:t>
            </a:r>
            <a:r>
              <a:rPr lang="en-US" sz="1600" dirty="0" smtClean="0">
                <a:latin typeface="Adobe Caslon Pro" pitchFamily="18" charset="0"/>
              </a:rPr>
              <a:t> (6): 950–964.</a:t>
            </a:r>
            <a:endParaRPr lang="en-US" sz="1600" dirty="0">
              <a:latin typeface="Adobe Caslon Pro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Improved Cognitive Flexibility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through the </a:t>
            </a:r>
            <a:r>
              <a:rPr lang="en-US" sz="2400" i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Transcendental Meditation 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56360" y="5382768"/>
            <a:ext cx="71018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67284" y="3567684"/>
            <a:ext cx="36301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6360" y="44683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56360" y="26395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56360" y="35539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7630" y="24954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75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7630" y="34098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50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7630" y="43242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25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4635" y="52386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0282" y="2514600"/>
            <a:ext cx="914400" cy="284911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657600" y="3581401"/>
            <a:ext cx="914400" cy="1782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486400" y="4343400"/>
            <a:ext cx="914400" cy="1020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7315200" y="4267200"/>
            <a:ext cx="914400" cy="10965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2580" y="1992868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 &lt; .001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02869" y="1868269"/>
            <a:ext cx="114922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5800" y="321206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Mindfulness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81600" y="3697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Response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14032" y="36208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No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Treatment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582281" y="3383018"/>
            <a:ext cx="2417521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% Correct at Posttest *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353312" y="172821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82977" y="1600200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100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776" y="5879592"/>
            <a:ext cx="8156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Alexander, C. N., Langer, E. J., Newman, R. I., Chandler, H. M., and Davies, J. L. (1989). Transcendental Meditation, mindfulness, and longevity: an experimental study with the elderly. </a:t>
            </a:r>
            <a:r>
              <a:rPr lang="en-US" sz="1600" i="1" dirty="0" smtClean="0">
                <a:latin typeface="Adobe Caslon Pro" pitchFamily="18" charset="0"/>
              </a:rPr>
              <a:t>Journal of Personality and Social Psychology,</a:t>
            </a:r>
            <a:r>
              <a:rPr lang="en-US" sz="1600" dirty="0" smtClean="0">
                <a:latin typeface="Adobe Caslon Pro" pitchFamily="18" charset="0"/>
              </a:rPr>
              <a:t> </a:t>
            </a:r>
            <a:r>
              <a:rPr lang="en-US" sz="1600" i="1" dirty="0" smtClean="0">
                <a:latin typeface="Adobe Caslon Pro" pitchFamily="18" charset="0"/>
              </a:rPr>
              <a:t>57</a:t>
            </a:r>
            <a:r>
              <a:rPr lang="en-US" sz="1600" dirty="0" smtClean="0">
                <a:latin typeface="Adobe Caslon Pro" pitchFamily="18" charset="0"/>
              </a:rPr>
              <a:t> (6): 950–964.</a:t>
            </a:r>
            <a:endParaRPr lang="en-US" sz="16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Improved Associate Learning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through the </a:t>
            </a:r>
            <a:r>
              <a:rPr lang="en-US" sz="2400" i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Transcendental Meditation 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56360" y="5382768"/>
            <a:ext cx="71018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62484" y="3872484"/>
            <a:ext cx="30205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6360" y="44683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56360" y="26395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56360" y="35539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52282" y="24954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6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2282" y="34098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2282" y="43242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4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2282" y="52386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3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0282" y="2620519"/>
            <a:ext cx="914400" cy="2743200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657600" y="3581401"/>
            <a:ext cx="914400" cy="1782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486400" y="3048000"/>
            <a:ext cx="914400" cy="23157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7315200" y="5181600"/>
            <a:ext cx="914400" cy="1821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2580" y="1992868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 &lt; .05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02869" y="1981200"/>
            <a:ext cx="114922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9000" y="321206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Mindfulness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81600" y="2401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Response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14032" y="45352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No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Treatment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740110" y="3687818"/>
            <a:ext cx="2733184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Wechsler Memory Scale *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776" y="5879592"/>
            <a:ext cx="8156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Alexander, C. N., Langer, E. J., Newman, R. I., Chandler, H. M., and Davies, J. L. (1989). Transcendental Meditation, mindfulness, and longevity: an experimental study with the elderly. </a:t>
            </a:r>
            <a:r>
              <a:rPr lang="en-US" sz="1600" i="1" dirty="0" smtClean="0">
                <a:latin typeface="Adobe Caslon Pro" pitchFamily="18" charset="0"/>
              </a:rPr>
              <a:t>Journal of Personality and Social Psychology,</a:t>
            </a:r>
            <a:r>
              <a:rPr lang="en-US" sz="1600" dirty="0" smtClean="0">
                <a:latin typeface="Adobe Caslon Pro" pitchFamily="18" charset="0"/>
              </a:rPr>
              <a:t> </a:t>
            </a:r>
            <a:r>
              <a:rPr lang="en-US" sz="1600" i="1" dirty="0" smtClean="0">
                <a:latin typeface="Adobe Caslon Pro" pitchFamily="18" charset="0"/>
              </a:rPr>
              <a:t>57</a:t>
            </a:r>
            <a:r>
              <a:rPr lang="en-US" sz="1600" dirty="0" smtClean="0">
                <a:latin typeface="Adobe Caslon Pro" pitchFamily="18" charset="0"/>
              </a:rPr>
              <a:t> (6): 950–964.</a:t>
            </a:r>
            <a:endParaRPr lang="en-US" sz="16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Decreased Systolic Blood Pressure 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through the </a:t>
            </a:r>
            <a:r>
              <a:rPr lang="en-US" sz="2400" i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Transcendental Meditation 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56360" y="5382768"/>
            <a:ext cx="71018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62484" y="3872484"/>
            <a:ext cx="30205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6360" y="44683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56360" y="26395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56360" y="355396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2977" y="2495490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145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2977" y="3409890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135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2977" y="4324290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125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2977" y="5238690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115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0282" y="4419599"/>
            <a:ext cx="914400" cy="944119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657600" y="3962399"/>
            <a:ext cx="914400" cy="1401319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486400" y="2590800"/>
            <a:ext cx="914400" cy="27729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7315200" y="3581400"/>
            <a:ext cx="914400" cy="1782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2580" y="1992868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 &lt; .01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02869" y="3773269"/>
            <a:ext cx="114922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9000" y="359306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Mindfulness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81600" y="19444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Response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14032" y="29350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No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Treatment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1119222" y="3687818"/>
            <a:ext cx="3491404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Systolic Blood Pressure (mm Hg)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776" y="5879592"/>
            <a:ext cx="8156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Alexander, C. N., Langer, E. J., Newman, R. I., Chandler, H. M., and Davies, J. L. (1989). Transcendental Meditation, mindfulness, and longevity: an experimental study with the elderly. </a:t>
            </a:r>
            <a:r>
              <a:rPr lang="en-US" sz="1600" i="1" dirty="0" smtClean="0">
                <a:latin typeface="Adobe Caslon Pro" pitchFamily="18" charset="0"/>
              </a:rPr>
              <a:t>Journal of Personality and Social Psychology,</a:t>
            </a:r>
            <a:r>
              <a:rPr lang="en-US" sz="1600" dirty="0" smtClean="0">
                <a:latin typeface="Adobe Caslon Pro" pitchFamily="18" charset="0"/>
              </a:rPr>
              <a:t> </a:t>
            </a:r>
            <a:r>
              <a:rPr lang="en-US" sz="1600" i="1" dirty="0" smtClean="0">
                <a:latin typeface="Adobe Caslon Pro" pitchFamily="18" charset="0"/>
              </a:rPr>
              <a:t>57</a:t>
            </a:r>
            <a:r>
              <a:rPr lang="en-US" sz="1600" dirty="0" smtClean="0">
                <a:latin typeface="Adobe Caslon Pro" pitchFamily="18" charset="0"/>
              </a:rPr>
              <a:t> (6): 950–964.</a:t>
            </a:r>
            <a:endParaRPr lang="en-US" sz="16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Increased Longevity</a:t>
            </a:r>
            <a: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/>
            </a:r>
            <a:br>
              <a:rPr lang="en-US" sz="40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through the </a:t>
            </a:r>
            <a:r>
              <a:rPr lang="en-US" sz="2400" i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Transcendental Meditation 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56360" y="5382768"/>
            <a:ext cx="71018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291084" y="3643884"/>
            <a:ext cx="34777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6360" y="470001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56360" y="333756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56360" y="402336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7630" y="31812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80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7630" y="38670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70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7630" y="45528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60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7630" y="52386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50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0282" y="1981201"/>
            <a:ext cx="914400" cy="3382518"/>
          </a:xfrm>
          <a:prstGeom prst="rect">
            <a:avLst/>
          </a:prstGeom>
          <a:gradFill flip="none" rotWithShape="1">
            <a:gsLst>
              <a:gs pos="0">
                <a:srgbClr val="0076BD"/>
              </a:gs>
              <a:gs pos="100000">
                <a:srgbClr val="89BCE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200400" y="2743201"/>
            <a:ext cx="914400" cy="26205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4572000" y="4343400"/>
            <a:ext cx="914400" cy="10203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6019800" y="3505200"/>
            <a:ext cx="914400" cy="18585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05770" y="1828800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 &lt; .00025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02869" y="1334869"/>
            <a:ext cx="114922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0" y="237386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Mindfulness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7200" y="3697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Relaxation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Response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1200" y="28588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No</a:t>
            </a:r>
            <a:b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Treatment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762107" y="3687818"/>
            <a:ext cx="2777171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% Alive After 36 Months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353130" y="197287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9747" y="1828800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100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353130" y="2660904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14400" y="25146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90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7467600" y="4495800"/>
            <a:ext cx="914400" cy="867918"/>
          </a:xfrm>
          <a:prstGeom prst="rect">
            <a:avLst/>
          </a:prstGeom>
          <a:solidFill>
            <a:srgbClr val="D0232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15200" y="4126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Other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3776" y="5879592"/>
            <a:ext cx="8156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Alexander, C. N., Langer, E. J., Newman, R. I., Chandler, H. M., and Davies, J. L. (1989). Transcendental Meditation, mindfulness, and longevity: an experimental study with the elderly. </a:t>
            </a:r>
            <a:r>
              <a:rPr lang="en-US" sz="1600" i="1" dirty="0" smtClean="0">
                <a:latin typeface="Adobe Caslon Pro" pitchFamily="18" charset="0"/>
              </a:rPr>
              <a:t>Journal of Personality and Social Psychology,</a:t>
            </a:r>
            <a:r>
              <a:rPr lang="en-US" sz="1600" dirty="0" smtClean="0">
                <a:latin typeface="Adobe Caslon Pro" pitchFamily="18" charset="0"/>
              </a:rPr>
              <a:t> </a:t>
            </a:r>
            <a:r>
              <a:rPr lang="en-US" sz="1600" i="1" dirty="0" smtClean="0">
                <a:latin typeface="Adobe Caslon Pro" pitchFamily="18" charset="0"/>
              </a:rPr>
              <a:t>57</a:t>
            </a:r>
            <a:r>
              <a:rPr lang="en-US" sz="1600" dirty="0" smtClean="0">
                <a:latin typeface="Adobe Caslon Pro" pitchFamily="18" charset="0"/>
              </a:rPr>
              <a:t> (6): 950–964.</a:t>
            </a:r>
            <a:endParaRPr lang="en-US" sz="16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Effects of stress reduction on all-cause mortality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 </a:t>
            </a:r>
            <a:r>
              <a:rPr lang="en-US" sz="24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on older subjects: </a:t>
            </a:r>
            <a:r>
              <a:rPr lang="en-US" sz="2400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Pooled results of two randomized trials (N = 202)</a:t>
            </a:r>
            <a:endParaRPr lang="en-US" sz="2400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56360" y="5382768"/>
            <a:ext cx="60350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176784" y="3758184"/>
            <a:ext cx="3249168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6360" y="470001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56360" y="3456432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56360" y="4096512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7630" y="33336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60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7630" y="39432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40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45720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20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2282" y="523869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81400" y="1840468"/>
            <a:ext cx="1868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RR = .77, </a:t>
            </a:r>
            <a:r>
              <a:rPr lang="en-US" b="1" i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p</a:t>
            </a:r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 &lt; .04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663552" y="3687818"/>
            <a:ext cx="2580065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Cumulative % Surviving</a:t>
            </a:r>
            <a:endParaRPr lang="en-US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353130" y="216712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9747" y="2038290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100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353130" y="2807208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14400" y="264789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80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77000" y="2743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TM technique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89756" y="55626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28682" y="55626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42029" y="5562600"/>
            <a:ext cx="453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15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18029" y="5562600"/>
            <a:ext cx="453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10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89830" y="55626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dobe Caslon Pro" pitchFamily="18" charset="0"/>
                <a:cs typeface="Helvetica" pitchFamily="34" charset="0"/>
              </a:rPr>
              <a:t>20</a:t>
            </a:r>
            <a:endParaRPr lang="en-US" sz="2000" b="1" dirty="0">
              <a:solidFill>
                <a:schemeClr val="tx2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1402080" y="544068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7269480" y="545592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2871216" y="545592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334256" y="545592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5806440" y="545592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1553592" y="2192784"/>
            <a:ext cx="5779363" cy="3027286"/>
          </a:xfrm>
          <a:custGeom>
            <a:avLst/>
            <a:gdLst>
              <a:gd name="connsiteX0" fmla="*/ 0 w 5779363"/>
              <a:gd name="connsiteY0" fmla="*/ 0 h 3027286"/>
              <a:gd name="connsiteX1" fmla="*/ 71022 w 5779363"/>
              <a:gd name="connsiteY1" fmla="*/ 44389 h 3027286"/>
              <a:gd name="connsiteX2" fmla="*/ 79899 w 5779363"/>
              <a:gd name="connsiteY2" fmla="*/ 97655 h 3027286"/>
              <a:gd name="connsiteX3" fmla="*/ 177554 w 5779363"/>
              <a:gd name="connsiteY3" fmla="*/ 97655 h 3027286"/>
              <a:gd name="connsiteX4" fmla="*/ 177554 w 5779363"/>
              <a:gd name="connsiteY4" fmla="*/ 159799 h 3027286"/>
              <a:gd name="connsiteX5" fmla="*/ 284086 w 5779363"/>
              <a:gd name="connsiteY5" fmla="*/ 168676 h 3027286"/>
              <a:gd name="connsiteX6" fmla="*/ 292963 w 5779363"/>
              <a:gd name="connsiteY6" fmla="*/ 204187 h 3027286"/>
              <a:gd name="connsiteX7" fmla="*/ 390618 w 5779363"/>
              <a:gd name="connsiteY7" fmla="*/ 213065 h 3027286"/>
              <a:gd name="connsiteX8" fmla="*/ 417251 w 5779363"/>
              <a:gd name="connsiteY8" fmla="*/ 257453 h 3027286"/>
              <a:gd name="connsiteX9" fmla="*/ 488272 w 5779363"/>
              <a:gd name="connsiteY9" fmla="*/ 266331 h 3027286"/>
              <a:gd name="connsiteX10" fmla="*/ 506027 w 5779363"/>
              <a:gd name="connsiteY10" fmla="*/ 346230 h 3027286"/>
              <a:gd name="connsiteX11" fmla="*/ 621437 w 5779363"/>
              <a:gd name="connsiteY11" fmla="*/ 355107 h 3027286"/>
              <a:gd name="connsiteX12" fmla="*/ 639192 w 5779363"/>
              <a:gd name="connsiteY12" fmla="*/ 417251 h 3027286"/>
              <a:gd name="connsiteX13" fmla="*/ 807868 w 5779363"/>
              <a:gd name="connsiteY13" fmla="*/ 426129 h 3027286"/>
              <a:gd name="connsiteX14" fmla="*/ 825624 w 5779363"/>
              <a:gd name="connsiteY14" fmla="*/ 479395 h 3027286"/>
              <a:gd name="connsiteX15" fmla="*/ 994299 w 5779363"/>
              <a:gd name="connsiteY15" fmla="*/ 479395 h 3027286"/>
              <a:gd name="connsiteX16" fmla="*/ 994299 w 5779363"/>
              <a:gd name="connsiteY16" fmla="*/ 532661 h 3027286"/>
              <a:gd name="connsiteX17" fmla="*/ 1047565 w 5779363"/>
              <a:gd name="connsiteY17" fmla="*/ 532661 h 3027286"/>
              <a:gd name="connsiteX18" fmla="*/ 1109709 w 5779363"/>
              <a:gd name="connsiteY18" fmla="*/ 550416 h 3027286"/>
              <a:gd name="connsiteX19" fmla="*/ 1171853 w 5779363"/>
              <a:gd name="connsiteY19" fmla="*/ 577049 h 3027286"/>
              <a:gd name="connsiteX20" fmla="*/ 1216241 w 5779363"/>
              <a:gd name="connsiteY20" fmla="*/ 612560 h 3027286"/>
              <a:gd name="connsiteX21" fmla="*/ 1260629 w 5779363"/>
              <a:gd name="connsiteY21" fmla="*/ 656948 h 3027286"/>
              <a:gd name="connsiteX22" fmla="*/ 1296140 w 5779363"/>
              <a:gd name="connsiteY22" fmla="*/ 727969 h 3027286"/>
              <a:gd name="connsiteX23" fmla="*/ 1296140 w 5779363"/>
              <a:gd name="connsiteY23" fmla="*/ 781235 h 3027286"/>
              <a:gd name="connsiteX24" fmla="*/ 1358284 w 5779363"/>
              <a:gd name="connsiteY24" fmla="*/ 798991 h 3027286"/>
              <a:gd name="connsiteX25" fmla="*/ 1438183 w 5779363"/>
              <a:gd name="connsiteY25" fmla="*/ 843379 h 3027286"/>
              <a:gd name="connsiteX26" fmla="*/ 1509204 w 5779363"/>
              <a:gd name="connsiteY26" fmla="*/ 843379 h 3027286"/>
              <a:gd name="connsiteX27" fmla="*/ 1580225 w 5779363"/>
              <a:gd name="connsiteY27" fmla="*/ 870012 h 3027286"/>
              <a:gd name="connsiteX28" fmla="*/ 1686758 w 5779363"/>
              <a:gd name="connsiteY28" fmla="*/ 887767 h 3027286"/>
              <a:gd name="connsiteX29" fmla="*/ 1784412 w 5779363"/>
              <a:gd name="connsiteY29" fmla="*/ 896645 h 3027286"/>
              <a:gd name="connsiteX30" fmla="*/ 1873189 w 5779363"/>
              <a:gd name="connsiteY30" fmla="*/ 941033 h 3027286"/>
              <a:gd name="connsiteX31" fmla="*/ 1961965 w 5779363"/>
              <a:gd name="connsiteY31" fmla="*/ 976544 h 3027286"/>
              <a:gd name="connsiteX32" fmla="*/ 2024109 w 5779363"/>
              <a:gd name="connsiteY32" fmla="*/ 1029810 h 3027286"/>
              <a:gd name="connsiteX33" fmla="*/ 2104008 w 5779363"/>
              <a:gd name="connsiteY33" fmla="*/ 1083076 h 3027286"/>
              <a:gd name="connsiteX34" fmla="*/ 2139519 w 5779363"/>
              <a:gd name="connsiteY34" fmla="*/ 1145220 h 3027286"/>
              <a:gd name="connsiteX35" fmla="*/ 2192785 w 5779363"/>
              <a:gd name="connsiteY35" fmla="*/ 1180731 h 3027286"/>
              <a:gd name="connsiteX36" fmla="*/ 2317072 w 5779363"/>
              <a:gd name="connsiteY36" fmla="*/ 1162975 h 3027286"/>
              <a:gd name="connsiteX37" fmla="*/ 2565647 w 5779363"/>
              <a:gd name="connsiteY37" fmla="*/ 1171853 h 3027286"/>
              <a:gd name="connsiteX38" fmla="*/ 2601158 w 5779363"/>
              <a:gd name="connsiteY38" fmla="*/ 1260630 h 3027286"/>
              <a:gd name="connsiteX39" fmla="*/ 2601158 w 5779363"/>
              <a:gd name="connsiteY39" fmla="*/ 1393795 h 3027286"/>
              <a:gd name="connsiteX40" fmla="*/ 2592280 w 5779363"/>
              <a:gd name="connsiteY40" fmla="*/ 1473694 h 3027286"/>
              <a:gd name="connsiteX41" fmla="*/ 2654424 w 5779363"/>
              <a:gd name="connsiteY41" fmla="*/ 1491449 h 3027286"/>
              <a:gd name="connsiteX42" fmla="*/ 2654424 w 5779363"/>
              <a:gd name="connsiteY42" fmla="*/ 1615736 h 3027286"/>
              <a:gd name="connsiteX43" fmla="*/ 2689934 w 5779363"/>
              <a:gd name="connsiteY43" fmla="*/ 1642369 h 3027286"/>
              <a:gd name="connsiteX44" fmla="*/ 2689934 w 5779363"/>
              <a:gd name="connsiteY44" fmla="*/ 1686758 h 3027286"/>
              <a:gd name="connsiteX45" fmla="*/ 2823099 w 5779363"/>
              <a:gd name="connsiteY45" fmla="*/ 1677880 h 3027286"/>
              <a:gd name="connsiteX46" fmla="*/ 2840855 w 5779363"/>
              <a:gd name="connsiteY46" fmla="*/ 1757779 h 3027286"/>
              <a:gd name="connsiteX47" fmla="*/ 2849732 w 5779363"/>
              <a:gd name="connsiteY47" fmla="*/ 1819923 h 3027286"/>
              <a:gd name="connsiteX48" fmla="*/ 2920754 w 5779363"/>
              <a:gd name="connsiteY48" fmla="*/ 1828800 h 3027286"/>
              <a:gd name="connsiteX49" fmla="*/ 2956264 w 5779363"/>
              <a:gd name="connsiteY49" fmla="*/ 1890944 h 3027286"/>
              <a:gd name="connsiteX50" fmla="*/ 3000653 w 5779363"/>
              <a:gd name="connsiteY50" fmla="*/ 1917577 h 3027286"/>
              <a:gd name="connsiteX51" fmla="*/ 3009530 w 5779363"/>
              <a:gd name="connsiteY51" fmla="*/ 1988599 h 3027286"/>
              <a:gd name="connsiteX52" fmla="*/ 3151573 w 5779363"/>
              <a:gd name="connsiteY52" fmla="*/ 1988599 h 3027286"/>
              <a:gd name="connsiteX53" fmla="*/ 3160451 w 5779363"/>
              <a:gd name="connsiteY53" fmla="*/ 2032987 h 3027286"/>
              <a:gd name="connsiteX54" fmla="*/ 3417903 w 5779363"/>
              <a:gd name="connsiteY54" fmla="*/ 2041865 h 3027286"/>
              <a:gd name="connsiteX55" fmla="*/ 3426781 w 5779363"/>
              <a:gd name="connsiteY55" fmla="*/ 2130641 h 3027286"/>
              <a:gd name="connsiteX56" fmla="*/ 3480047 w 5779363"/>
              <a:gd name="connsiteY56" fmla="*/ 2139519 h 3027286"/>
              <a:gd name="connsiteX57" fmla="*/ 3488925 w 5779363"/>
              <a:gd name="connsiteY57" fmla="*/ 2210540 h 3027286"/>
              <a:gd name="connsiteX58" fmla="*/ 3542191 w 5779363"/>
              <a:gd name="connsiteY58" fmla="*/ 2219418 h 3027286"/>
              <a:gd name="connsiteX59" fmla="*/ 3524435 w 5779363"/>
              <a:gd name="connsiteY59" fmla="*/ 2263806 h 3027286"/>
              <a:gd name="connsiteX60" fmla="*/ 3639845 w 5779363"/>
              <a:gd name="connsiteY60" fmla="*/ 2281562 h 3027286"/>
              <a:gd name="connsiteX61" fmla="*/ 3657600 w 5779363"/>
              <a:gd name="connsiteY61" fmla="*/ 2352583 h 3027286"/>
              <a:gd name="connsiteX62" fmla="*/ 3826276 w 5779363"/>
              <a:gd name="connsiteY62" fmla="*/ 2352583 h 3027286"/>
              <a:gd name="connsiteX63" fmla="*/ 3826276 w 5779363"/>
              <a:gd name="connsiteY63" fmla="*/ 2414727 h 3027286"/>
              <a:gd name="connsiteX64" fmla="*/ 3852909 w 5779363"/>
              <a:gd name="connsiteY64" fmla="*/ 2583402 h 3027286"/>
              <a:gd name="connsiteX65" fmla="*/ 4190260 w 5779363"/>
              <a:gd name="connsiteY65" fmla="*/ 2556769 h 3027286"/>
              <a:gd name="connsiteX66" fmla="*/ 4172505 w 5779363"/>
              <a:gd name="connsiteY66" fmla="*/ 2654424 h 3027286"/>
              <a:gd name="connsiteX67" fmla="*/ 4722921 w 5779363"/>
              <a:gd name="connsiteY67" fmla="*/ 2645546 h 3027286"/>
              <a:gd name="connsiteX68" fmla="*/ 4714043 w 5779363"/>
              <a:gd name="connsiteY68" fmla="*/ 2725445 h 3027286"/>
              <a:gd name="connsiteX69" fmla="*/ 4785064 w 5779363"/>
              <a:gd name="connsiteY69" fmla="*/ 2716567 h 3027286"/>
              <a:gd name="connsiteX70" fmla="*/ 4793942 w 5779363"/>
              <a:gd name="connsiteY70" fmla="*/ 2796466 h 3027286"/>
              <a:gd name="connsiteX71" fmla="*/ 5007006 w 5779363"/>
              <a:gd name="connsiteY71" fmla="*/ 2796466 h 3027286"/>
              <a:gd name="connsiteX72" fmla="*/ 5007006 w 5779363"/>
              <a:gd name="connsiteY72" fmla="*/ 2876366 h 3027286"/>
              <a:gd name="connsiteX73" fmla="*/ 5228948 w 5779363"/>
              <a:gd name="connsiteY73" fmla="*/ 2876366 h 3027286"/>
              <a:gd name="connsiteX74" fmla="*/ 5228948 w 5779363"/>
              <a:gd name="connsiteY74" fmla="*/ 2965142 h 3027286"/>
              <a:gd name="connsiteX75" fmla="*/ 5335480 w 5779363"/>
              <a:gd name="connsiteY75" fmla="*/ 2965142 h 3027286"/>
              <a:gd name="connsiteX76" fmla="*/ 5317725 w 5779363"/>
              <a:gd name="connsiteY76" fmla="*/ 3027286 h 3027286"/>
              <a:gd name="connsiteX77" fmla="*/ 5779363 w 5779363"/>
              <a:gd name="connsiteY77" fmla="*/ 3027286 h 302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5779363" h="3027286">
                <a:moveTo>
                  <a:pt x="0" y="0"/>
                </a:moveTo>
                <a:lnTo>
                  <a:pt x="71022" y="44389"/>
                </a:lnTo>
                <a:lnTo>
                  <a:pt x="79899" y="97655"/>
                </a:lnTo>
                <a:lnTo>
                  <a:pt x="177554" y="97655"/>
                </a:lnTo>
                <a:lnTo>
                  <a:pt x="177554" y="159799"/>
                </a:lnTo>
                <a:lnTo>
                  <a:pt x="284086" y="168676"/>
                </a:lnTo>
                <a:lnTo>
                  <a:pt x="292963" y="204187"/>
                </a:lnTo>
                <a:lnTo>
                  <a:pt x="390618" y="213065"/>
                </a:lnTo>
                <a:lnTo>
                  <a:pt x="417251" y="257453"/>
                </a:lnTo>
                <a:lnTo>
                  <a:pt x="488272" y="266331"/>
                </a:lnTo>
                <a:lnTo>
                  <a:pt x="506027" y="346230"/>
                </a:lnTo>
                <a:lnTo>
                  <a:pt x="621437" y="355107"/>
                </a:lnTo>
                <a:lnTo>
                  <a:pt x="639192" y="417251"/>
                </a:lnTo>
                <a:lnTo>
                  <a:pt x="807868" y="426129"/>
                </a:lnTo>
                <a:lnTo>
                  <a:pt x="825624" y="479395"/>
                </a:lnTo>
                <a:lnTo>
                  <a:pt x="994299" y="479395"/>
                </a:lnTo>
                <a:lnTo>
                  <a:pt x="994299" y="532661"/>
                </a:lnTo>
                <a:lnTo>
                  <a:pt x="1047565" y="532661"/>
                </a:lnTo>
                <a:lnTo>
                  <a:pt x="1109709" y="550416"/>
                </a:lnTo>
                <a:lnTo>
                  <a:pt x="1171853" y="577049"/>
                </a:lnTo>
                <a:lnTo>
                  <a:pt x="1216241" y="612560"/>
                </a:lnTo>
                <a:lnTo>
                  <a:pt x="1260629" y="656948"/>
                </a:lnTo>
                <a:lnTo>
                  <a:pt x="1296140" y="727969"/>
                </a:lnTo>
                <a:lnTo>
                  <a:pt x="1296140" y="781235"/>
                </a:lnTo>
                <a:lnTo>
                  <a:pt x="1358284" y="798991"/>
                </a:lnTo>
                <a:lnTo>
                  <a:pt x="1438183" y="843379"/>
                </a:lnTo>
                <a:lnTo>
                  <a:pt x="1509204" y="843379"/>
                </a:lnTo>
                <a:lnTo>
                  <a:pt x="1580225" y="870012"/>
                </a:lnTo>
                <a:lnTo>
                  <a:pt x="1686758" y="887767"/>
                </a:lnTo>
                <a:lnTo>
                  <a:pt x="1784412" y="896645"/>
                </a:lnTo>
                <a:lnTo>
                  <a:pt x="1873189" y="941033"/>
                </a:lnTo>
                <a:lnTo>
                  <a:pt x="1961965" y="976544"/>
                </a:lnTo>
                <a:lnTo>
                  <a:pt x="2024109" y="1029810"/>
                </a:lnTo>
                <a:lnTo>
                  <a:pt x="2104008" y="1083076"/>
                </a:lnTo>
                <a:lnTo>
                  <a:pt x="2139519" y="1145220"/>
                </a:lnTo>
                <a:lnTo>
                  <a:pt x="2192785" y="1180731"/>
                </a:lnTo>
                <a:lnTo>
                  <a:pt x="2317072" y="1162975"/>
                </a:lnTo>
                <a:lnTo>
                  <a:pt x="2565647" y="1171853"/>
                </a:lnTo>
                <a:lnTo>
                  <a:pt x="2601158" y="1260630"/>
                </a:lnTo>
                <a:lnTo>
                  <a:pt x="2601158" y="1393795"/>
                </a:lnTo>
                <a:lnTo>
                  <a:pt x="2592280" y="1473694"/>
                </a:lnTo>
                <a:lnTo>
                  <a:pt x="2654424" y="1491449"/>
                </a:lnTo>
                <a:lnTo>
                  <a:pt x="2654424" y="1615736"/>
                </a:lnTo>
                <a:lnTo>
                  <a:pt x="2689934" y="1642369"/>
                </a:lnTo>
                <a:lnTo>
                  <a:pt x="2689934" y="1686758"/>
                </a:lnTo>
                <a:lnTo>
                  <a:pt x="2823099" y="1677880"/>
                </a:lnTo>
                <a:lnTo>
                  <a:pt x="2840855" y="1757779"/>
                </a:lnTo>
                <a:lnTo>
                  <a:pt x="2849732" y="1819923"/>
                </a:lnTo>
                <a:lnTo>
                  <a:pt x="2920754" y="1828800"/>
                </a:lnTo>
                <a:lnTo>
                  <a:pt x="2956264" y="1890944"/>
                </a:lnTo>
                <a:lnTo>
                  <a:pt x="3000653" y="1917577"/>
                </a:lnTo>
                <a:lnTo>
                  <a:pt x="3009530" y="1988599"/>
                </a:lnTo>
                <a:lnTo>
                  <a:pt x="3151573" y="1988599"/>
                </a:lnTo>
                <a:lnTo>
                  <a:pt x="3160451" y="2032987"/>
                </a:lnTo>
                <a:lnTo>
                  <a:pt x="3417903" y="2041865"/>
                </a:lnTo>
                <a:lnTo>
                  <a:pt x="3426781" y="2130641"/>
                </a:lnTo>
                <a:lnTo>
                  <a:pt x="3480047" y="2139519"/>
                </a:lnTo>
                <a:lnTo>
                  <a:pt x="3488925" y="2210540"/>
                </a:lnTo>
                <a:lnTo>
                  <a:pt x="3542191" y="2219418"/>
                </a:lnTo>
                <a:lnTo>
                  <a:pt x="3524435" y="2263806"/>
                </a:lnTo>
                <a:lnTo>
                  <a:pt x="3639845" y="2281562"/>
                </a:lnTo>
                <a:lnTo>
                  <a:pt x="3657600" y="2352583"/>
                </a:lnTo>
                <a:lnTo>
                  <a:pt x="3826276" y="2352583"/>
                </a:lnTo>
                <a:lnTo>
                  <a:pt x="3826276" y="2414727"/>
                </a:lnTo>
                <a:lnTo>
                  <a:pt x="3852909" y="2583402"/>
                </a:lnTo>
                <a:lnTo>
                  <a:pt x="4190260" y="2556769"/>
                </a:lnTo>
                <a:lnTo>
                  <a:pt x="4172505" y="2654424"/>
                </a:lnTo>
                <a:lnTo>
                  <a:pt x="4722921" y="2645546"/>
                </a:lnTo>
                <a:lnTo>
                  <a:pt x="4714043" y="2725445"/>
                </a:lnTo>
                <a:lnTo>
                  <a:pt x="4785064" y="2716567"/>
                </a:lnTo>
                <a:lnTo>
                  <a:pt x="4793942" y="2796466"/>
                </a:lnTo>
                <a:lnTo>
                  <a:pt x="5007006" y="2796466"/>
                </a:lnTo>
                <a:lnTo>
                  <a:pt x="5007006" y="2876366"/>
                </a:lnTo>
                <a:lnTo>
                  <a:pt x="5228948" y="2876366"/>
                </a:lnTo>
                <a:lnTo>
                  <a:pt x="5228948" y="2965142"/>
                </a:lnTo>
                <a:lnTo>
                  <a:pt x="5335480" y="2965142"/>
                </a:lnTo>
                <a:lnTo>
                  <a:pt x="5317725" y="3027286"/>
                </a:lnTo>
                <a:lnTo>
                  <a:pt x="5779363" y="3027286"/>
                </a:lnTo>
              </a:path>
            </a:pathLst>
          </a:custGeom>
          <a:ln w="50800">
            <a:solidFill>
              <a:srgbClr val="D023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reeform 44"/>
          <p:cNvSpPr/>
          <p:nvPr/>
        </p:nvSpPr>
        <p:spPr>
          <a:xfrm>
            <a:off x="1482571" y="2157274"/>
            <a:ext cx="5468645" cy="3187083"/>
          </a:xfrm>
          <a:custGeom>
            <a:avLst/>
            <a:gdLst>
              <a:gd name="connsiteX0" fmla="*/ 0 w 5468645"/>
              <a:gd name="connsiteY0" fmla="*/ 0 h 3187083"/>
              <a:gd name="connsiteX1" fmla="*/ 0 w 5468645"/>
              <a:gd name="connsiteY1" fmla="*/ 0 h 3187083"/>
              <a:gd name="connsiteX2" fmla="*/ 204186 w 5468645"/>
              <a:gd name="connsiteY2" fmla="*/ 8877 h 3187083"/>
              <a:gd name="connsiteX3" fmla="*/ 266330 w 5468645"/>
              <a:gd name="connsiteY3" fmla="*/ 17755 h 3187083"/>
              <a:gd name="connsiteX4" fmla="*/ 470516 w 5468645"/>
              <a:gd name="connsiteY4" fmla="*/ 17755 h 3187083"/>
              <a:gd name="connsiteX5" fmla="*/ 470516 w 5468645"/>
              <a:gd name="connsiteY5" fmla="*/ 17755 h 3187083"/>
              <a:gd name="connsiteX6" fmla="*/ 461639 w 5468645"/>
              <a:gd name="connsiteY6" fmla="*/ 62143 h 3187083"/>
              <a:gd name="connsiteX7" fmla="*/ 1038687 w 5468645"/>
              <a:gd name="connsiteY7" fmla="*/ 62143 h 3187083"/>
              <a:gd name="connsiteX8" fmla="*/ 1029810 w 5468645"/>
              <a:gd name="connsiteY8" fmla="*/ 106532 h 3187083"/>
              <a:gd name="connsiteX9" fmla="*/ 1074198 w 5468645"/>
              <a:gd name="connsiteY9" fmla="*/ 115409 h 3187083"/>
              <a:gd name="connsiteX10" fmla="*/ 1091953 w 5468645"/>
              <a:gd name="connsiteY10" fmla="*/ 168676 h 3187083"/>
              <a:gd name="connsiteX11" fmla="*/ 1393794 w 5468645"/>
              <a:gd name="connsiteY11" fmla="*/ 159798 h 3187083"/>
              <a:gd name="connsiteX12" fmla="*/ 1402672 w 5468645"/>
              <a:gd name="connsiteY12" fmla="*/ 284085 h 3187083"/>
              <a:gd name="connsiteX13" fmla="*/ 1455938 w 5468645"/>
              <a:gd name="connsiteY13" fmla="*/ 284085 h 3187083"/>
              <a:gd name="connsiteX14" fmla="*/ 1473693 w 5468645"/>
              <a:gd name="connsiteY14" fmla="*/ 337351 h 3187083"/>
              <a:gd name="connsiteX15" fmla="*/ 1624613 w 5468645"/>
              <a:gd name="connsiteY15" fmla="*/ 337351 h 3187083"/>
              <a:gd name="connsiteX16" fmla="*/ 1624613 w 5468645"/>
              <a:gd name="connsiteY16" fmla="*/ 337351 h 3187083"/>
              <a:gd name="connsiteX17" fmla="*/ 1651246 w 5468645"/>
              <a:gd name="connsiteY17" fmla="*/ 461639 h 3187083"/>
              <a:gd name="connsiteX18" fmla="*/ 1899821 w 5468645"/>
              <a:gd name="connsiteY18" fmla="*/ 452761 h 3187083"/>
              <a:gd name="connsiteX19" fmla="*/ 1908699 w 5468645"/>
              <a:gd name="connsiteY19" fmla="*/ 506027 h 3187083"/>
              <a:gd name="connsiteX20" fmla="*/ 2237173 w 5468645"/>
              <a:gd name="connsiteY20" fmla="*/ 506027 h 3187083"/>
              <a:gd name="connsiteX21" fmla="*/ 2237173 w 5468645"/>
              <a:gd name="connsiteY21" fmla="*/ 568171 h 3187083"/>
              <a:gd name="connsiteX22" fmla="*/ 2290439 w 5468645"/>
              <a:gd name="connsiteY22" fmla="*/ 568171 h 3187083"/>
              <a:gd name="connsiteX23" fmla="*/ 2317072 w 5468645"/>
              <a:gd name="connsiteY23" fmla="*/ 621437 h 3187083"/>
              <a:gd name="connsiteX24" fmla="*/ 2396971 w 5468645"/>
              <a:gd name="connsiteY24" fmla="*/ 621437 h 3187083"/>
              <a:gd name="connsiteX25" fmla="*/ 2405848 w 5468645"/>
              <a:gd name="connsiteY25" fmla="*/ 692458 h 3187083"/>
              <a:gd name="connsiteX26" fmla="*/ 2574524 w 5468645"/>
              <a:gd name="connsiteY26" fmla="*/ 683580 h 3187083"/>
              <a:gd name="connsiteX27" fmla="*/ 2583402 w 5468645"/>
              <a:gd name="connsiteY27" fmla="*/ 781235 h 3187083"/>
              <a:gd name="connsiteX28" fmla="*/ 2618912 w 5468645"/>
              <a:gd name="connsiteY28" fmla="*/ 781235 h 3187083"/>
              <a:gd name="connsiteX29" fmla="*/ 2627790 w 5468645"/>
              <a:gd name="connsiteY29" fmla="*/ 861134 h 3187083"/>
              <a:gd name="connsiteX30" fmla="*/ 2654423 w 5468645"/>
              <a:gd name="connsiteY30" fmla="*/ 870011 h 3187083"/>
              <a:gd name="connsiteX31" fmla="*/ 2663301 w 5468645"/>
              <a:gd name="connsiteY31" fmla="*/ 985421 h 3187083"/>
              <a:gd name="connsiteX32" fmla="*/ 2681056 w 5468645"/>
              <a:gd name="connsiteY32" fmla="*/ 985421 h 3187083"/>
              <a:gd name="connsiteX33" fmla="*/ 2681056 w 5468645"/>
              <a:gd name="connsiteY33" fmla="*/ 1118586 h 3187083"/>
              <a:gd name="connsiteX34" fmla="*/ 2760955 w 5468645"/>
              <a:gd name="connsiteY34" fmla="*/ 1118586 h 3187083"/>
              <a:gd name="connsiteX35" fmla="*/ 2760955 w 5468645"/>
              <a:gd name="connsiteY35" fmla="*/ 1269507 h 3187083"/>
              <a:gd name="connsiteX36" fmla="*/ 3000652 w 5468645"/>
              <a:gd name="connsiteY36" fmla="*/ 1269507 h 3187083"/>
              <a:gd name="connsiteX37" fmla="*/ 3009530 w 5468645"/>
              <a:gd name="connsiteY37" fmla="*/ 1447060 h 3187083"/>
              <a:gd name="connsiteX38" fmla="*/ 3027285 w 5468645"/>
              <a:gd name="connsiteY38" fmla="*/ 1447060 h 3187083"/>
              <a:gd name="connsiteX39" fmla="*/ 3036163 w 5468645"/>
              <a:gd name="connsiteY39" fmla="*/ 1615736 h 3187083"/>
              <a:gd name="connsiteX40" fmla="*/ 3124940 w 5468645"/>
              <a:gd name="connsiteY40" fmla="*/ 1633491 h 3187083"/>
              <a:gd name="connsiteX41" fmla="*/ 3124940 w 5468645"/>
              <a:gd name="connsiteY41" fmla="*/ 1793289 h 3187083"/>
              <a:gd name="connsiteX42" fmla="*/ 3187083 w 5468645"/>
              <a:gd name="connsiteY42" fmla="*/ 1793289 h 3187083"/>
              <a:gd name="connsiteX43" fmla="*/ 3187083 w 5468645"/>
              <a:gd name="connsiteY43" fmla="*/ 1970843 h 3187083"/>
              <a:gd name="connsiteX44" fmla="*/ 3284738 w 5468645"/>
              <a:gd name="connsiteY44" fmla="*/ 1979720 h 3187083"/>
              <a:gd name="connsiteX45" fmla="*/ 3284738 w 5468645"/>
              <a:gd name="connsiteY45" fmla="*/ 2148396 h 3187083"/>
              <a:gd name="connsiteX46" fmla="*/ 3373514 w 5468645"/>
              <a:gd name="connsiteY46" fmla="*/ 2148396 h 3187083"/>
              <a:gd name="connsiteX47" fmla="*/ 3391270 w 5468645"/>
              <a:gd name="connsiteY47" fmla="*/ 2325949 h 3187083"/>
              <a:gd name="connsiteX48" fmla="*/ 3622089 w 5468645"/>
              <a:gd name="connsiteY48" fmla="*/ 2325949 h 3187083"/>
              <a:gd name="connsiteX49" fmla="*/ 3630967 w 5468645"/>
              <a:gd name="connsiteY49" fmla="*/ 2503503 h 3187083"/>
              <a:gd name="connsiteX50" fmla="*/ 4083728 w 5468645"/>
              <a:gd name="connsiteY50" fmla="*/ 2494625 h 3187083"/>
              <a:gd name="connsiteX51" fmla="*/ 4092606 w 5468645"/>
              <a:gd name="connsiteY51" fmla="*/ 2681056 h 3187083"/>
              <a:gd name="connsiteX52" fmla="*/ 4279037 w 5468645"/>
              <a:gd name="connsiteY52" fmla="*/ 2689934 h 3187083"/>
              <a:gd name="connsiteX53" fmla="*/ 4287914 w 5468645"/>
              <a:gd name="connsiteY53" fmla="*/ 2858609 h 3187083"/>
              <a:gd name="connsiteX54" fmla="*/ 4856085 w 5468645"/>
              <a:gd name="connsiteY54" fmla="*/ 2867487 h 3187083"/>
              <a:gd name="connsiteX55" fmla="*/ 4864963 w 5468645"/>
              <a:gd name="connsiteY55" fmla="*/ 3036163 h 3187083"/>
              <a:gd name="connsiteX56" fmla="*/ 5468645 w 5468645"/>
              <a:gd name="connsiteY56" fmla="*/ 3036163 h 3187083"/>
              <a:gd name="connsiteX57" fmla="*/ 5459767 w 5468645"/>
              <a:gd name="connsiteY57" fmla="*/ 3187083 h 3187083"/>
              <a:gd name="connsiteX58" fmla="*/ 5459767 w 5468645"/>
              <a:gd name="connsiteY58" fmla="*/ 3187083 h 3187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468645" h="3187083">
                <a:moveTo>
                  <a:pt x="0" y="0"/>
                </a:moveTo>
                <a:lnTo>
                  <a:pt x="0" y="0"/>
                </a:lnTo>
                <a:cubicBezTo>
                  <a:pt x="68062" y="2959"/>
                  <a:pt x="136211" y="4345"/>
                  <a:pt x="204186" y="8877"/>
                </a:cubicBezTo>
                <a:cubicBezTo>
                  <a:pt x="225065" y="10269"/>
                  <a:pt x="245417" y="17058"/>
                  <a:pt x="266330" y="17755"/>
                </a:cubicBezTo>
                <a:cubicBezTo>
                  <a:pt x="334354" y="20023"/>
                  <a:pt x="402454" y="17755"/>
                  <a:pt x="470516" y="17755"/>
                </a:cubicBezTo>
                <a:lnTo>
                  <a:pt x="470516" y="17755"/>
                </a:lnTo>
                <a:lnTo>
                  <a:pt x="461639" y="62143"/>
                </a:lnTo>
                <a:lnTo>
                  <a:pt x="1038687" y="62143"/>
                </a:lnTo>
                <a:lnTo>
                  <a:pt x="1029810" y="106532"/>
                </a:lnTo>
                <a:lnTo>
                  <a:pt x="1074198" y="115409"/>
                </a:lnTo>
                <a:lnTo>
                  <a:pt x="1091953" y="168676"/>
                </a:lnTo>
                <a:lnTo>
                  <a:pt x="1393794" y="159798"/>
                </a:lnTo>
                <a:lnTo>
                  <a:pt x="1402672" y="284085"/>
                </a:lnTo>
                <a:lnTo>
                  <a:pt x="1455938" y="284085"/>
                </a:lnTo>
                <a:lnTo>
                  <a:pt x="1473693" y="337351"/>
                </a:lnTo>
                <a:lnTo>
                  <a:pt x="1624613" y="337351"/>
                </a:lnTo>
                <a:lnTo>
                  <a:pt x="1624613" y="337351"/>
                </a:lnTo>
                <a:lnTo>
                  <a:pt x="1651246" y="461639"/>
                </a:lnTo>
                <a:lnTo>
                  <a:pt x="1899821" y="452761"/>
                </a:lnTo>
                <a:lnTo>
                  <a:pt x="1908699" y="506027"/>
                </a:lnTo>
                <a:lnTo>
                  <a:pt x="2237173" y="506027"/>
                </a:lnTo>
                <a:lnTo>
                  <a:pt x="2237173" y="568171"/>
                </a:lnTo>
                <a:lnTo>
                  <a:pt x="2290439" y="568171"/>
                </a:lnTo>
                <a:lnTo>
                  <a:pt x="2317072" y="621437"/>
                </a:lnTo>
                <a:lnTo>
                  <a:pt x="2396971" y="621437"/>
                </a:lnTo>
                <a:lnTo>
                  <a:pt x="2405848" y="692458"/>
                </a:lnTo>
                <a:lnTo>
                  <a:pt x="2574524" y="683580"/>
                </a:lnTo>
                <a:lnTo>
                  <a:pt x="2583402" y="781235"/>
                </a:lnTo>
                <a:lnTo>
                  <a:pt x="2618912" y="781235"/>
                </a:lnTo>
                <a:lnTo>
                  <a:pt x="2627790" y="861134"/>
                </a:lnTo>
                <a:lnTo>
                  <a:pt x="2654423" y="870011"/>
                </a:lnTo>
                <a:lnTo>
                  <a:pt x="2663301" y="985421"/>
                </a:lnTo>
                <a:lnTo>
                  <a:pt x="2681056" y="985421"/>
                </a:lnTo>
                <a:lnTo>
                  <a:pt x="2681056" y="1118586"/>
                </a:lnTo>
                <a:lnTo>
                  <a:pt x="2760955" y="1118586"/>
                </a:lnTo>
                <a:lnTo>
                  <a:pt x="2760955" y="1269507"/>
                </a:lnTo>
                <a:lnTo>
                  <a:pt x="3000652" y="1269507"/>
                </a:lnTo>
                <a:lnTo>
                  <a:pt x="3009530" y="1447060"/>
                </a:lnTo>
                <a:lnTo>
                  <a:pt x="3027285" y="1447060"/>
                </a:lnTo>
                <a:lnTo>
                  <a:pt x="3036163" y="1615736"/>
                </a:lnTo>
                <a:lnTo>
                  <a:pt x="3124940" y="1633491"/>
                </a:lnTo>
                <a:lnTo>
                  <a:pt x="3124940" y="1793289"/>
                </a:lnTo>
                <a:lnTo>
                  <a:pt x="3187083" y="1793289"/>
                </a:lnTo>
                <a:lnTo>
                  <a:pt x="3187083" y="1970843"/>
                </a:lnTo>
                <a:lnTo>
                  <a:pt x="3284738" y="1979720"/>
                </a:lnTo>
                <a:lnTo>
                  <a:pt x="3284738" y="2148396"/>
                </a:lnTo>
                <a:lnTo>
                  <a:pt x="3373514" y="2148396"/>
                </a:lnTo>
                <a:lnTo>
                  <a:pt x="3391270" y="2325949"/>
                </a:lnTo>
                <a:lnTo>
                  <a:pt x="3622089" y="2325949"/>
                </a:lnTo>
                <a:lnTo>
                  <a:pt x="3630967" y="2503503"/>
                </a:lnTo>
                <a:lnTo>
                  <a:pt x="4083728" y="2494625"/>
                </a:lnTo>
                <a:lnTo>
                  <a:pt x="4092606" y="2681056"/>
                </a:lnTo>
                <a:lnTo>
                  <a:pt x="4279037" y="2689934"/>
                </a:lnTo>
                <a:lnTo>
                  <a:pt x="4287914" y="2858609"/>
                </a:lnTo>
                <a:lnTo>
                  <a:pt x="4856085" y="2867487"/>
                </a:lnTo>
                <a:lnTo>
                  <a:pt x="4864963" y="3036163"/>
                </a:lnTo>
                <a:lnTo>
                  <a:pt x="5468645" y="3036163"/>
                </a:lnTo>
                <a:lnTo>
                  <a:pt x="5459767" y="3187083"/>
                </a:lnTo>
                <a:lnTo>
                  <a:pt x="5459767" y="3187083"/>
                </a:lnTo>
              </a:path>
            </a:pathLst>
          </a:cu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477000" y="32398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Combined controls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5715000" y="2895600"/>
            <a:ext cx="609600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715000" y="3352800"/>
            <a:ext cx="6096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505200" y="601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700000"/>
              </a:camera>
              <a:lightRig rig="threePt" dir="t"/>
            </a:scene3d>
            <a:flatTx/>
          </a:bodyPr>
          <a:lstStyle/>
          <a:p>
            <a:pPr algn="ctr"/>
            <a:r>
              <a:rPr 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Years</a:t>
            </a:r>
            <a:endParaRPr lang="en-US" b="1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1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94488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Effects on Carotid Atherosclerosis</a:t>
            </a:r>
            <a:b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</a:br>
            <a:r>
              <a:rPr lang="en-US" sz="2800" b="1" dirty="0" smtClean="0">
                <a:solidFill>
                  <a:srgbClr val="03539F"/>
                </a:solidFill>
                <a:latin typeface="Adobe Caslon Pro" pitchFamily="18" charset="0"/>
                <a:cs typeface="Helvetica" pitchFamily="34" charset="0"/>
              </a:rPr>
              <a:t>in African Americans with Hypertension</a:t>
            </a:r>
            <a:endParaRPr lang="en-US" sz="2800" b="1" dirty="0">
              <a:solidFill>
                <a:srgbClr val="03539F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447800" y="1600200"/>
            <a:ext cx="738664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Change in </a:t>
            </a:r>
            <a:r>
              <a:rPr lang="en-US" alt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Carotid Intima-Media Thickness (mm</a:t>
            </a: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)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2130901" y="1448356"/>
            <a:ext cx="817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+ 0.1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094389" y="4572000"/>
            <a:ext cx="854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- 0.1</a:t>
            </a:r>
            <a:endParaRPr lang="en-US" altLang="en-US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965801" y="2240280"/>
            <a:ext cx="9826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+ 0.05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 flipH="1">
            <a:off x="1919765" y="3821668"/>
            <a:ext cx="10286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- 0.05</a:t>
            </a:r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>
            <a:off x="4043045" y="4721225"/>
            <a:ext cx="0" cy="460375"/>
          </a:xfrm>
          <a:prstGeom prst="line">
            <a:avLst/>
          </a:prstGeom>
          <a:noFill/>
          <a:ln w="19050">
            <a:solidFill>
              <a:srgbClr val="231F2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3928745" y="5181600"/>
            <a:ext cx="228600" cy="0"/>
          </a:xfrm>
          <a:prstGeom prst="line">
            <a:avLst/>
          </a:prstGeom>
          <a:noFill/>
          <a:ln w="19050">
            <a:solidFill>
              <a:srgbClr val="231F2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Line 2"/>
          <p:cNvSpPr>
            <a:spLocks noChangeShapeType="1"/>
          </p:cNvSpPr>
          <p:nvPr/>
        </p:nvSpPr>
        <p:spPr bwMode="auto">
          <a:xfrm>
            <a:off x="3058002" y="1591468"/>
            <a:ext cx="0" cy="3894932"/>
          </a:xfrm>
          <a:prstGeom prst="line">
            <a:avLst/>
          </a:prstGeom>
          <a:noFill/>
          <a:ln w="19050">
            <a:solidFill>
              <a:srgbClr val="231F2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>
            <a:off x="2956402" y="3143250"/>
            <a:ext cx="3489325" cy="0"/>
          </a:xfrm>
          <a:prstGeom prst="line">
            <a:avLst/>
          </a:prstGeom>
          <a:noFill/>
          <a:ln w="19050">
            <a:solidFill>
              <a:srgbClr val="231F2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478939" y="1512888"/>
            <a:ext cx="228600" cy="0"/>
          </a:xfrm>
          <a:prstGeom prst="line">
            <a:avLst/>
          </a:prstGeom>
          <a:noFill/>
          <a:ln w="19050">
            <a:solidFill>
              <a:srgbClr val="231F2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3329464" y="1600200"/>
            <a:ext cx="13954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600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p &lt; .</a:t>
            </a: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045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 flipH="1">
            <a:off x="2451577" y="3026664"/>
            <a:ext cx="4968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  0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3654902" y="3143250"/>
            <a:ext cx="776287" cy="1581150"/>
          </a:xfrm>
          <a:prstGeom prst="rect">
            <a:avLst/>
          </a:prstGeom>
          <a:gradFill rotWithShape="0">
            <a:gsLst>
              <a:gs pos="0">
                <a:srgbClr val="0076BD"/>
              </a:gs>
              <a:gs pos="100000">
                <a:srgbClr val="89BCE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5205889" y="2274889"/>
            <a:ext cx="774700" cy="868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6" name="Line 39"/>
          <p:cNvSpPr>
            <a:spLocks noChangeShapeType="1"/>
          </p:cNvSpPr>
          <p:nvPr/>
        </p:nvSpPr>
        <p:spPr bwMode="auto">
          <a:xfrm>
            <a:off x="5593239" y="1512888"/>
            <a:ext cx="0" cy="773112"/>
          </a:xfrm>
          <a:prstGeom prst="line">
            <a:avLst/>
          </a:prstGeom>
          <a:noFill/>
          <a:ln w="19050">
            <a:solidFill>
              <a:srgbClr val="231F2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3366FF">
                  <a:lumMod val="50000"/>
                </a:srgbClr>
              </a:solidFill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392420" y="3962400"/>
            <a:ext cx="2432119" cy="869204"/>
            <a:chOff x="5392420" y="3962400"/>
            <a:chExt cx="2432119" cy="869204"/>
          </a:xfrm>
        </p:grpSpPr>
        <p:sp>
          <p:nvSpPr>
            <p:cNvPr id="23" name="Rectangle 35"/>
            <p:cNvSpPr>
              <a:spLocks noChangeArrowheads="1"/>
            </p:cNvSpPr>
            <p:nvPr/>
          </p:nvSpPr>
          <p:spPr bwMode="auto">
            <a:xfrm>
              <a:off x="5392420" y="3983037"/>
              <a:ext cx="401638" cy="217488"/>
            </a:xfrm>
            <a:prstGeom prst="rect">
              <a:avLst/>
            </a:prstGeom>
            <a:gradFill rotWithShape="0">
              <a:gsLst>
                <a:gs pos="0">
                  <a:srgbClr val="0076BD"/>
                </a:gs>
                <a:gs pos="100000">
                  <a:srgbClr val="89BCE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3366FF">
                    <a:lumMod val="50000"/>
                  </a:srgbClr>
                </a:solidFill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24" name="Rectangle 36"/>
            <p:cNvSpPr>
              <a:spLocks noChangeArrowheads="1"/>
            </p:cNvSpPr>
            <p:nvPr/>
          </p:nvSpPr>
          <p:spPr bwMode="auto">
            <a:xfrm>
              <a:off x="5392420" y="4473575"/>
              <a:ext cx="401638" cy="21748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3366FF">
                    <a:lumMod val="50000"/>
                  </a:srgbClr>
                </a:solidFill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67400" y="4462272"/>
              <a:ext cx="1957139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231F20"/>
                  </a:solidFill>
                  <a:latin typeface="Adobe Caslon Pro" pitchFamily="18" charset="0"/>
                  <a:cs typeface="Helvetica" pitchFamily="34" charset="0"/>
                </a:rPr>
                <a:t>Health Education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67400" y="3962400"/>
              <a:ext cx="1617559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 smtClean="0">
                  <a:solidFill>
                    <a:srgbClr val="231F20"/>
                  </a:solidFill>
                  <a:latin typeface="Adobe Caslon Pro" pitchFamily="18" charset="0"/>
                  <a:cs typeface="Helvetica" pitchFamily="34" charset="0"/>
                </a:rPr>
                <a:t>TM technique</a:t>
              </a:r>
              <a:endParaRPr 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2948464" y="160020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48464" y="2377440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48464" y="3922776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948464" y="4690872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948464" y="5468112"/>
            <a:ext cx="91440" cy="0"/>
          </a:xfrm>
          <a:prstGeom prst="line">
            <a:avLst/>
          </a:prstGeom>
          <a:ln w="19050">
            <a:solidFill>
              <a:srgbClr val="231F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094389" y="5345668"/>
            <a:ext cx="854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n-US" b="1" dirty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- </a:t>
            </a:r>
            <a:r>
              <a:rPr lang="en-US" altLang="en-US" b="1" dirty="0" smtClean="0">
                <a:solidFill>
                  <a:srgbClr val="231F20"/>
                </a:solidFill>
                <a:latin typeface="Adobe Caslon Pro" pitchFamily="18" charset="0"/>
                <a:cs typeface="Helvetica" pitchFamily="34" charset="0"/>
              </a:rPr>
              <a:t>0.15</a:t>
            </a:r>
            <a:endParaRPr lang="en-US" altLang="en-US" dirty="0">
              <a:solidFill>
                <a:srgbClr val="231F20"/>
              </a:solidFill>
              <a:latin typeface="Adobe Caslon Pro" pitchFamily="18" charset="0"/>
              <a:cs typeface="Helvetic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5300" y="58746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Caslon Pro" pitchFamily="18" charset="0"/>
              </a:rPr>
              <a:t>Reference:</a:t>
            </a:r>
            <a:r>
              <a:rPr lang="en-US" sz="1600" dirty="0" smtClean="0">
                <a:latin typeface="Adobe Caslon Pro" pitchFamily="18" charset="0"/>
              </a:rPr>
              <a:t> Castillo-Richmond, A., Schneider, R. H., Alexander, C. N., Cook, R., Myers, H., Nidich, S., et al. (2000). Effects of stress reduction on carotid atherosclerosis in hypertensive African Americans. </a:t>
            </a:r>
            <a:r>
              <a:rPr lang="en-US" sz="1600" i="1" dirty="0" smtClean="0">
                <a:latin typeface="Adobe Caslon Pro" pitchFamily="18" charset="0"/>
              </a:rPr>
              <a:t>Stroke</a:t>
            </a:r>
            <a:r>
              <a:rPr lang="en-US" sz="1600" dirty="0" smtClean="0">
                <a:latin typeface="Adobe Caslon Pro" pitchFamily="18" charset="0"/>
              </a:rPr>
              <a:t>, </a:t>
            </a:r>
            <a:r>
              <a:rPr lang="en-US" sz="1600" i="1" dirty="0" smtClean="0">
                <a:latin typeface="Adobe Caslon Pro" pitchFamily="18" charset="0"/>
              </a:rPr>
              <a:t>31</a:t>
            </a:r>
            <a:r>
              <a:rPr lang="en-US" sz="1600" dirty="0" smtClean="0">
                <a:latin typeface="Adobe Caslon Pro" pitchFamily="18" charset="0"/>
              </a:rPr>
              <a:t>: 568–573.</a:t>
            </a:r>
            <a:endParaRPr lang="en-US" sz="16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48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1277</Words>
  <Application>Microsoft Office PowerPoint</Application>
  <PresentationFormat>On-screen Show (4:3)</PresentationFormat>
  <Paragraphs>262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Office Theme</vt:lpstr>
      <vt:lpstr>PowerPoint Presentation</vt:lpstr>
      <vt:lpstr>PowerPoint Presentation</vt:lpstr>
      <vt:lpstr>Feeling Less Old  through the Transcendental Meditation technique</vt:lpstr>
      <vt:lpstr>Improved Cognitive Flexibility through the Transcendental Meditation technique</vt:lpstr>
      <vt:lpstr>Improved Associate Learning through the Transcendental Meditation technique</vt:lpstr>
      <vt:lpstr>Decreased Systolic Blood Pressure  through the Transcendental Meditation technique</vt:lpstr>
      <vt:lpstr>Increased Longevity through the Transcendental Meditation technique</vt:lpstr>
      <vt:lpstr>Effects of stress reduction on all-cause mortality on older subjects: Pooled results of two randomized trials (N = 202)</vt:lpstr>
      <vt:lpstr>Effects on Carotid Atherosclerosis in African Americans with Hypertension</vt:lpstr>
      <vt:lpstr>Increased Physiological Relaxation Meta-analysis of 32 studies</vt:lpstr>
      <vt:lpstr>Effectiveness in Reducing Trait Anxiety Meta-analysis of 146 studies</vt:lpstr>
      <vt:lpstr>Increased Self-Actualization Meta-analysis of 42 studies</vt:lpstr>
      <vt:lpstr>Effectiveness in Decreasing Alcohol Use Meta-analysis of 97 studies</vt:lpstr>
      <vt:lpstr>Effectiveness in Decreasing Drug Abuse Meta-analysis of 70 studies</vt:lpstr>
      <vt:lpstr>Effectiveness in Decreasing Cigarette Use Meta-analysis of 131 studies</vt:lpstr>
      <vt:lpstr>Improved Psychological Outcomes Meta-analysis of 51 studies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Feeling Less Old</dc:title>
  <dc:creator>David Orme-Johnson</dc:creator>
  <cp:lastModifiedBy>David Orme-Johnson</cp:lastModifiedBy>
  <cp:revision>217</cp:revision>
  <dcterms:created xsi:type="dcterms:W3CDTF">2011-03-30T17:03:41Z</dcterms:created>
  <dcterms:modified xsi:type="dcterms:W3CDTF">2013-03-08T21:40:18Z</dcterms:modified>
</cp:coreProperties>
</file>